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0287000" cx="18288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3" roundtripDataSignature="AMtx7mjXeMNMOWNnLlSyRTgv4Lek848F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8dc553f5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08dc553f57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8dc553f5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08dc553f57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08dc553f5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08dc553f57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08dc553f5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08dc553f57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0c2dd0b02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0c2dd0b02a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c2dd0b02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0c2dd0b02a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0c2dd0b02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0c2dd0b02a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0c2dd0b02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0c2dd0b02a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0c2dd0b02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0c2dd0b02a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c2dd0b02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0c2dd0b02a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08dc553f5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08dc553f57_0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0c2dd0b0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20c2dd0b02a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0c2dd0b02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20c2dd0b02a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8dc553f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08dc553f5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c2dd0b02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0c2dd0b02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8dc553f5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08dc553f57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Relationship Id="rId4" Type="http://schemas.openxmlformats.org/officeDocument/2006/relationships/image" Target="../media/image11.png"/><Relationship Id="rId11" Type="http://schemas.openxmlformats.org/officeDocument/2006/relationships/image" Target="../media/image13.png"/><Relationship Id="rId10" Type="http://schemas.openxmlformats.org/officeDocument/2006/relationships/image" Target="../media/image20.png"/><Relationship Id="rId9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7.png"/><Relationship Id="rId5" Type="http://schemas.openxmlformats.org/officeDocument/2006/relationships/image" Target="../media/image61.png"/><Relationship Id="rId6" Type="http://schemas.openxmlformats.org/officeDocument/2006/relationships/image" Target="../media/image6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7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7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6.jpg"/><Relationship Id="rId4" Type="http://schemas.openxmlformats.org/officeDocument/2006/relationships/image" Target="../media/image62.png"/><Relationship Id="rId5" Type="http://schemas.openxmlformats.org/officeDocument/2006/relationships/image" Target="../media/image10.png"/><Relationship Id="rId6" Type="http://schemas.openxmlformats.org/officeDocument/2006/relationships/image" Target="../media/image7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6.jpg"/><Relationship Id="rId4" Type="http://schemas.openxmlformats.org/officeDocument/2006/relationships/image" Target="../media/image62.png"/><Relationship Id="rId5" Type="http://schemas.openxmlformats.org/officeDocument/2006/relationships/image" Target="../media/image10.png"/><Relationship Id="rId6" Type="http://schemas.openxmlformats.org/officeDocument/2006/relationships/image" Target="../media/image73.png"/><Relationship Id="rId7" Type="http://schemas.openxmlformats.org/officeDocument/2006/relationships/image" Target="../media/image77.png"/><Relationship Id="rId8" Type="http://schemas.openxmlformats.org/officeDocument/2006/relationships/image" Target="../media/image8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6.jpg"/><Relationship Id="rId4" Type="http://schemas.openxmlformats.org/officeDocument/2006/relationships/image" Target="../media/image62.png"/><Relationship Id="rId5" Type="http://schemas.openxmlformats.org/officeDocument/2006/relationships/image" Target="../media/image10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6.jpg"/><Relationship Id="rId4" Type="http://schemas.openxmlformats.org/officeDocument/2006/relationships/image" Target="../media/image62.png"/><Relationship Id="rId5" Type="http://schemas.openxmlformats.org/officeDocument/2006/relationships/image" Target="../media/image10.png"/><Relationship Id="rId6" Type="http://schemas.openxmlformats.org/officeDocument/2006/relationships/image" Target="../media/image80.png"/><Relationship Id="rId7" Type="http://schemas.openxmlformats.org/officeDocument/2006/relationships/image" Target="../media/image7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jpg"/><Relationship Id="rId4" Type="http://schemas.openxmlformats.org/officeDocument/2006/relationships/image" Target="../media/image62.png"/><Relationship Id="rId9" Type="http://schemas.openxmlformats.org/officeDocument/2006/relationships/image" Target="../media/image81.png"/><Relationship Id="rId5" Type="http://schemas.openxmlformats.org/officeDocument/2006/relationships/image" Target="../media/image10.png"/><Relationship Id="rId6" Type="http://schemas.openxmlformats.org/officeDocument/2006/relationships/image" Target="../media/image79.png"/><Relationship Id="rId7" Type="http://schemas.openxmlformats.org/officeDocument/2006/relationships/image" Target="../media/image88.png"/><Relationship Id="rId8" Type="http://schemas.openxmlformats.org/officeDocument/2006/relationships/image" Target="../media/image8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6.jpg"/><Relationship Id="rId4" Type="http://schemas.openxmlformats.org/officeDocument/2006/relationships/image" Target="../media/image62.png"/><Relationship Id="rId5" Type="http://schemas.openxmlformats.org/officeDocument/2006/relationships/image" Target="../media/image10.png"/><Relationship Id="rId6" Type="http://schemas.openxmlformats.org/officeDocument/2006/relationships/image" Target="../media/image8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6.jpg"/><Relationship Id="rId4" Type="http://schemas.openxmlformats.org/officeDocument/2006/relationships/image" Target="../media/image62.png"/><Relationship Id="rId9" Type="http://schemas.openxmlformats.org/officeDocument/2006/relationships/image" Target="../media/image90.png"/><Relationship Id="rId5" Type="http://schemas.openxmlformats.org/officeDocument/2006/relationships/image" Target="../media/image10.png"/><Relationship Id="rId6" Type="http://schemas.openxmlformats.org/officeDocument/2006/relationships/image" Target="../media/image89.png"/><Relationship Id="rId7" Type="http://schemas.openxmlformats.org/officeDocument/2006/relationships/image" Target="../media/image85.png"/><Relationship Id="rId8" Type="http://schemas.openxmlformats.org/officeDocument/2006/relationships/image" Target="../media/image9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6.jpg"/><Relationship Id="rId4" Type="http://schemas.openxmlformats.org/officeDocument/2006/relationships/image" Target="../media/image62.png"/><Relationship Id="rId5" Type="http://schemas.openxmlformats.org/officeDocument/2006/relationships/image" Target="../media/image10.png"/><Relationship Id="rId6" Type="http://schemas.openxmlformats.org/officeDocument/2006/relationships/image" Target="../media/image9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Relationship Id="rId9" Type="http://schemas.openxmlformats.org/officeDocument/2006/relationships/image" Target="../media/image97.png"/><Relationship Id="rId5" Type="http://schemas.openxmlformats.org/officeDocument/2006/relationships/image" Target="../media/image87.png"/><Relationship Id="rId6" Type="http://schemas.openxmlformats.org/officeDocument/2006/relationships/image" Target="../media/image36.png"/><Relationship Id="rId7" Type="http://schemas.openxmlformats.org/officeDocument/2006/relationships/image" Target="../media/image94.png"/><Relationship Id="rId8" Type="http://schemas.openxmlformats.org/officeDocument/2006/relationships/image" Target="../media/image9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87.png"/><Relationship Id="rId5" Type="http://schemas.openxmlformats.org/officeDocument/2006/relationships/image" Target="../media/image36.png"/><Relationship Id="rId6" Type="http://schemas.openxmlformats.org/officeDocument/2006/relationships/image" Target="../media/image97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7.png"/><Relationship Id="rId4" Type="http://schemas.openxmlformats.org/officeDocument/2006/relationships/image" Target="../media/image9.png"/><Relationship Id="rId10" Type="http://schemas.openxmlformats.org/officeDocument/2006/relationships/image" Target="../media/image29.png"/><Relationship Id="rId9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jpg"/><Relationship Id="rId4" Type="http://schemas.openxmlformats.org/officeDocument/2006/relationships/image" Target="../media/image10.png"/><Relationship Id="rId5" Type="http://schemas.openxmlformats.org/officeDocument/2006/relationships/image" Target="../media/image40.png"/><Relationship Id="rId6" Type="http://schemas.openxmlformats.org/officeDocument/2006/relationships/image" Target="../media/image11.png"/><Relationship Id="rId7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5.png"/><Relationship Id="rId9" Type="http://schemas.openxmlformats.org/officeDocument/2006/relationships/image" Target="../media/image45.png"/><Relationship Id="rId5" Type="http://schemas.openxmlformats.org/officeDocument/2006/relationships/image" Target="../media/image30.jpg"/><Relationship Id="rId6" Type="http://schemas.openxmlformats.org/officeDocument/2006/relationships/image" Target="../media/image38.jpg"/><Relationship Id="rId7" Type="http://schemas.openxmlformats.org/officeDocument/2006/relationships/image" Target="../media/image37.jpg"/><Relationship Id="rId8" Type="http://schemas.openxmlformats.org/officeDocument/2006/relationships/image" Target="../media/image4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Relationship Id="rId5" Type="http://schemas.openxmlformats.org/officeDocument/2006/relationships/image" Target="../media/image87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74.png"/><Relationship Id="rId13" Type="http://schemas.openxmlformats.org/officeDocument/2006/relationships/image" Target="../media/image50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7.png"/><Relationship Id="rId9" Type="http://schemas.openxmlformats.org/officeDocument/2006/relationships/image" Target="../media/image57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52.png"/><Relationship Id="rId8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7.png"/><Relationship Id="rId9" Type="http://schemas.openxmlformats.org/officeDocument/2006/relationships/image" Target="../media/image67.png"/><Relationship Id="rId5" Type="http://schemas.openxmlformats.org/officeDocument/2006/relationships/hyperlink" Target="about:blank" TargetMode="External"/><Relationship Id="rId6" Type="http://schemas.openxmlformats.org/officeDocument/2006/relationships/image" Target="../media/image56.png"/><Relationship Id="rId7" Type="http://schemas.openxmlformats.org/officeDocument/2006/relationships/image" Target="../media/image70.png"/><Relationship Id="rId8" Type="http://schemas.openxmlformats.org/officeDocument/2006/relationships/image" Target="../media/image5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7.png"/><Relationship Id="rId5" Type="http://schemas.openxmlformats.org/officeDocument/2006/relationships/hyperlink" Target="about:blank" TargetMode="External"/><Relationship Id="rId6" Type="http://schemas.openxmlformats.org/officeDocument/2006/relationships/image" Target="../media/image58.png"/><Relationship Id="rId7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12404" l="0" r="0" t="12594"/>
          <a:stretch/>
        </p:blipFill>
        <p:spPr>
          <a:xfrm>
            <a:off x="0" y="-12"/>
            <a:ext cx="18287999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-10732207">
            <a:off x="7835833" y="-189045"/>
            <a:ext cx="14126902" cy="1412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 amt="17000"/>
          </a:blip>
          <a:srcRect b="0" l="0" r="0" t="0"/>
          <a:stretch/>
        </p:blipFill>
        <p:spPr>
          <a:xfrm>
            <a:off x="3869018" y="0"/>
            <a:ext cx="10418482" cy="1041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 amt="29000"/>
          </a:blip>
          <a:srcRect b="0" l="0" r="0" t="0"/>
          <a:stretch/>
        </p:blipFill>
        <p:spPr>
          <a:xfrm rot="-5742041">
            <a:off x="2609858" y="-1620036"/>
            <a:ext cx="12936810" cy="1352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002772">
            <a:off x="7720179" y="6193841"/>
            <a:ext cx="4460745" cy="232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547202" y="-2603804"/>
            <a:ext cx="409235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752675" y="9002992"/>
            <a:ext cx="409235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5153" y="2884050"/>
            <a:ext cx="373664" cy="37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12452" y="5525556"/>
            <a:ext cx="373664" cy="37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544" y="7997985"/>
            <a:ext cx="244053" cy="24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54052" y="1942039"/>
            <a:ext cx="244053" cy="24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41441" y="9136274"/>
            <a:ext cx="244053" cy="24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97459" y="3163866"/>
            <a:ext cx="693081" cy="69308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5384415" y="4119020"/>
            <a:ext cx="73878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15">
                <a:solidFill>
                  <a:srgbClr val="FFFFFF"/>
                </a:solidFill>
              </a:rPr>
              <a:t>Suitable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5023350" y="4984950"/>
            <a:ext cx="93816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80">
                <a:solidFill>
                  <a:srgbClr val="FFFFFF"/>
                </a:solidFill>
              </a:rPr>
              <a:t>JOB CLASSIFIER</a:t>
            </a:r>
            <a:endParaRPr/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998460" y="841868"/>
            <a:ext cx="373664" cy="373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10398750" y="9136263"/>
            <a:ext cx="757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Members: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Zhang Xiang, Joanne, Ulysse &amp; Clara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10398750" y="8566875"/>
            <a:ext cx="689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Group: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Year 2 DAAA-01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logo&#10;&#10;Description automatically generated" id="102" name="Google Shape;10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97450" y="-632900"/>
            <a:ext cx="129540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208dc553f57_0_207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7623652" y="-1043063"/>
            <a:ext cx="15474081" cy="1547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08dc553f57_0_207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6670985" y="-1512893"/>
            <a:ext cx="16413742" cy="1641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08dc553f57_0_207"/>
          <p:cNvSpPr txBox="1"/>
          <p:nvPr/>
        </p:nvSpPr>
        <p:spPr>
          <a:xfrm>
            <a:off x="1403700" y="2175274"/>
            <a:ext cx="7092352" cy="2484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g208dc553f57_0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2020201" y="2254172"/>
            <a:ext cx="27069001" cy="7680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g208dc553f57_0_207"/>
          <p:cNvCxnSpPr/>
          <p:nvPr/>
        </p:nvCxnSpPr>
        <p:spPr>
          <a:xfrm>
            <a:off x="15925800" y="737764"/>
            <a:ext cx="596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13" name="Google Shape;313;g208dc553f57_0_207"/>
          <p:cNvSpPr txBox="1"/>
          <p:nvPr/>
        </p:nvSpPr>
        <p:spPr>
          <a:xfrm>
            <a:off x="1403700" y="687750"/>
            <a:ext cx="133608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Data Preparation / Cleaning</a:t>
            </a:r>
            <a:endParaRPr sz="8094">
              <a:solidFill>
                <a:srgbClr val="FFFFFF"/>
              </a:solidFill>
            </a:endParaRPr>
          </a:p>
        </p:txBody>
      </p:sp>
      <p:cxnSp>
        <p:nvCxnSpPr>
          <p:cNvPr id="314" name="Google Shape;314;g208dc553f57_0_207"/>
          <p:cNvCxnSpPr/>
          <p:nvPr/>
        </p:nvCxnSpPr>
        <p:spPr>
          <a:xfrm flipH="1" rot="10800000">
            <a:off x="6116950" y="6032675"/>
            <a:ext cx="225390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g208dc553f57_0_207"/>
          <p:cNvCxnSpPr>
            <a:stCxn id="316" idx="3"/>
          </p:cNvCxnSpPr>
          <p:nvPr/>
        </p:nvCxnSpPr>
        <p:spPr>
          <a:xfrm flipH="1" rot="10800000">
            <a:off x="7242700" y="6718600"/>
            <a:ext cx="12027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7" name="Google Shape;317;g208dc553f57_0_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3700" y="2175277"/>
            <a:ext cx="7680850" cy="701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08dc553f57_0_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93600" y="2175277"/>
            <a:ext cx="7680850" cy="698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208dc553f57_0_234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7623652" y="-1043063"/>
            <a:ext cx="15474081" cy="1547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08dc553f57_0_234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6670985" y="-1512893"/>
            <a:ext cx="16413742" cy="1641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08dc553f57_0_234"/>
          <p:cNvSpPr txBox="1"/>
          <p:nvPr/>
        </p:nvSpPr>
        <p:spPr>
          <a:xfrm>
            <a:off x="1403700" y="2175274"/>
            <a:ext cx="70923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g208dc553f57_0_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2020201" y="2254172"/>
            <a:ext cx="27069001" cy="7680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g208dc553f57_0_234"/>
          <p:cNvCxnSpPr/>
          <p:nvPr/>
        </p:nvCxnSpPr>
        <p:spPr>
          <a:xfrm>
            <a:off x="15925800" y="737764"/>
            <a:ext cx="596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28" name="Google Shape;328;g208dc553f57_0_234"/>
          <p:cNvSpPr txBox="1"/>
          <p:nvPr/>
        </p:nvSpPr>
        <p:spPr>
          <a:xfrm>
            <a:off x="1403700" y="687750"/>
            <a:ext cx="133608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Data Preparation / Cleaning</a:t>
            </a:r>
            <a:endParaRPr sz="8094">
              <a:solidFill>
                <a:srgbClr val="FFFFFF"/>
              </a:solidFill>
            </a:endParaRPr>
          </a:p>
        </p:txBody>
      </p:sp>
      <p:cxnSp>
        <p:nvCxnSpPr>
          <p:cNvPr id="329" name="Google Shape;329;g208dc553f57_0_234"/>
          <p:cNvCxnSpPr/>
          <p:nvPr/>
        </p:nvCxnSpPr>
        <p:spPr>
          <a:xfrm flipH="1" rot="10800000">
            <a:off x="6116950" y="6032675"/>
            <a:ext cx="225390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g208dc553f57_0_234"/>
          <p:cNvCxnSpPr>
            <a:stCxn id="331" idx="3"/>
          </p:cNvCxnSpPr>
          <p:nvPr/>
        </p:nvCxnSpPr>
        <p:spPr>
          <a:xfrm flipH="1" rot="10800000">
            <a:off x="7242700" y="6718600"/>
            <a:ext cx="12027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2" name="Google Shape;332;g208dc553f57_0_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3700" y="2325250"/>
            <a:ext cx="7288475" cy="70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08dc553f57_0_2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7125" y="2325250"/>
            <a:ext cx="7346219" cy="70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208dc553f57_0_251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7623652" y="-1043063"/>
            <a:ext cx="15474081" cy="1547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08dc553f57_0_251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6670985" y="-1512893"/>
            <a:ext cx="16413742" cy="1641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08dc553f57_0_251"/>
          <p:cNvSpPr txBox="1"/>
          <p:nvPr/>
        </p:nvSpPr>
        <p:spPr>
          <a:xfrm>
            <a:off x="1403700" y="2175274"/>
            <a:ext cx="70923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208dc553f57_0_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2020201" y="2254172"/>
            <a:ext cx="27069001" cy="7680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g208dc553f57_0_251"/>
          <p:cNvCxnSpPr/>
          <p:nvPr/>
        </p:nvCxnSpPr>
        <p:spPr>
          <a:xfrm>
            <a:off x="15925800" y="737764"/>
            <a:ext cx="596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3" name="Google Shape;343;g208dc553f57_0_251"/>
          <p:cNvSpPr txBox="1"/>
          <p:nvPr/>
        </p:nvSpPr>
        <p:spPr>
          <a:xfrm>
            <a:off x="1403700" y="687750"/>
            <a:ext cx="133608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Data Preparation / Cleaning</a:t>
            </a:r>
            <a:endParaRPr sz="8094">
              <a:solidFill>
                <a:srgbClr val="FFFFFF"/>
              </a:solidFill>
            </a:endParaRPr>
          </a:p>
        </p:txBody>
      </p:sp>
      <p:cxnSp>
        <p:nvCxnSpPr>
          <p:cNvPr id="344" name="Google Shape;344;g208dc553f57_0_251"/>
          <p:cNvCxnSpPr/>
          <p:nvPr/>
        </p:nvCxnSpPr>
        <p:spPr>
          <a:xfrm flipH="1" rot="10800000">
            <a:off x="6116950" y="6032675"/>
            <a:ext cx="225390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g208dc553f57_0_251"/>
          <p:cNvCxnSpPr>
            <a:stCxn id="346" idx="3"/>
          </p:cNvCxnSpPr>
          <p:nvPr/>
        </p:nvCxnSpPr>
        <p:spPr>
          <a:xfrm flipH="1" rot="10800000">
            <a:off x="7242700" y="6718600"/>
            <a:ext cx="12027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7" name="Google Shape;347;g208dc553f57_0_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513" y="7472300"/>
            <a:ext cx="6016979" cy="7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08dc553f57_0_2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5123" y="2492324"/>
            <a:ext cx="6797750" cy="472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9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>
            <a:off x="-12" y="-148275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9"/>
          <p:cNvPicPr preferRelativeResize="0"/>
          <p:nvPr/>
        </p:nvPicPr>
        <p:blipFill rotWithShape="1">
          <a:blip r:embed="rId4">
            <a:alphaModFix amt="51000"/>
          </a:blip>
          <a:srcRect b="0" l="0" r="0" t="0"/>
          <a:stretch/>
        </p:blipFill>
        <p:spPr>
          <a:xfrm>
            <a:off x="15041949" y="-5715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9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-965988" y="7141000"/>
            <a:ext cx="3710801" cy="411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9"/>
          <p:cNvCxnSpPr/>
          <p:nvPr/>
        </p:nvCxnSpPr>
        <p:spPr>
          <a:xfrm rot="-2151849">
            <a:off x="6047274" y="2505075"/>
            <a:ext cx="3511728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4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pic>
        <p:nvPicPr>
          <p:cNvPr id="357" name="Google Shape;357;p9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4">
            <a:off x="3786983" y="3785239"/>
            <a:ext cx="773307" cy="77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6">
            <a:off x="3935635" y="3932657"/>
            <a:ext cx="490276" cy="490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9"/>
          <p:cNvCxnSpPr/>
          <p:nvPr/>
        </p:nvCxnSpPr>
        <p:spPr>
          <a:xfrm rot="-9000039">
            <a:off x="2740751" y="3751636"/>
            <a:ext cx="2748054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4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360" name="Google Shape;360;p9"/>
          <p:cNvCxnSpPr/>
          <p:nvPr/>
        </p:nvCxnSpPr>
        <p:spPr>
          <a:xfrm rot="-6859595">
            <a:off x="1582249" y="789739"/>
            <a:ext cx="5874647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4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361" name="Google Shape;361;p9"/>
          <p:cNvCxnSpPr/>
          <p:nvPr/>
        </p:nvCxnSpPr>
        <p:spPr>
          <a:xfrm rot="-5562515">
            <a:off x="4345549" y="6335454"/>
            <a:ext cx="2996448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362" name="Google Shape;362;p9"/>
          <p:cNvCxnSpPr/>
          <p:nvPr/>
        </p:nvCxnSpPr>
        <p:spPr>
          <a:xfrm rot="-5972084">
            <a:off x="461762" y="5649925"/>
            <a:ext cx="3004608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4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363" name="Google Shape;363;p9"/>
          <p:cNvCxnSpPr/>
          <p:nvPr/>
        </p:nvCxnSpPr>
        <p:spPr>
          <a:xfrm rot="9899884">
            <a:off x="481169" y="7832034"/>
            <a:ext cx="1947062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4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364" name="Google Shape;364;p9"/>
          <p:cNvCxnSpPr/>
          <p:nvPr/>
        </p:nvCxnSpPr>
        <p:spPr>
          <a:xfrm rot="1395542">
            <a:off x="2210560" y="8035825"/>
            <a:ext cx="3808414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4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365" name="Google Shape;365;p9"/>
          <p:cNvCxnSpPr/>
          <p:nvPr/>
        </p:nvCxnSpPr>
        <p:spPr>
          <a:xfrm rot="2236727">
            <a:off x="5678329" y="10300825"/>
            <a:ext cx="687063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366" name="Google Shape;366;p9"/>
          <p:cNvCxnSpPr/>
          <p:nvPr/>
        </p:nvCxnSpPr>
        <p:spPr>
          <a:xfrm rot="-2099790">
            <a:off x="5942989" y="7006654"/>
            <a:ext cx="3142139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4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pic>
        <p:nvPicPr>
          <p:cNvPr id="367" name="Google Shape;367;p9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8299057" y="5674785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65360" y="5839707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9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4">
            <a:off x="4229727" y="3666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4">
            <a:off x="4396031" y="531621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9"/>
          <p:cNvPicPr preferRelativeResize="0"/>
          <p:nvPr/>
        </p:nvPicPr>
        <p:blipFill rotWithShape="1">
          <a:blip r:embed="rId5">
            <a:alphaModFix amt="36000"/>
          </a:blip>
          <a:srcRect b="0" l="0" r="0" t="0"/>
          <a:stretch/>
        </p:blipFill>
        <p:spPr>
          <a:xfrm rot="10703464">
            <a:off x="8236537" y="97392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4">
            <a:off x="8402841" y="9904221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5250" y="3246975"/>
            <a:ext cx="3980000" cy="13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9"/>
          <p:cNvSpPr txBox="1"/>
          <p:nvPr/>
        </p:nvSpPr>
        <p:spPr>
          <a:xfrm>
            <a:off x="10492121" y="4372273"/>
            <a:ext cx="64053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Modelling</a:t>
            </a:r>
            <a:endParaRPr/>
          </a:p>
        </p:txBody>
      </p:sp>
      <p:sp>
        <p:nvSpPr>
          <p:cNvPr id="375" name="Google Shape;375;p9"/>
          <p:cNvSpPr txBox="1"/>
          <p:nvPr/>
        </p:nvSpPr>
        <p:spPr>
          <a:xfrm>
            <a:off x="6435431" y="3402488"/>
            <a:ext cx="28458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4">
                <a:solidFill>
                  <a:srgbClr val="FFFFFF"/>
                </a:solidFill>
              </a:rPr>
              <a:t>Count vs TF-IDF vs Doc2Vec</a:t>
            </a:r>
            <a:endParaRPr/>
          </a:p>
        </p:txBody>
      </p:sp>
      <p:pic>
        <p:nvPicPr>
          <p:cNvPr id="376" name="Google Shape;37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6766" y="5707800"/>
            <a:ext cx="3887925" cy="13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9"/>
          <p:cNvSpPr txBox="1"/>
          <p:nvPr/>
        </p:nvSpPr>
        <p:spPr>
          <a:xfrm>
            <a:off x="1726888" y="5863325"/>
            <a:ext cx="33126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4">
                <a:solidFill>
                  <a:srgbClr val="FFFFFF"/>
                </a:solidFill>
              </a:rPr>
              <a:t>Feature Selection – Chi Square</a:t>
            </a:r>
            <a:endParaRPr/>
          </a:p>
        </p:txBody>
      </p:sp>
      <p:pic>
        <p:nvPicPr>
          <p:cNvPr id="378" name="Google Shape;37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4713" y="3246975"/>
            <a:ext cx="3460350" cy="13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9"/>
          <p:cNvSpPr txBox="1"/>
          <p:nvPr/>
        </p:nvSpPr>
        <p:spPr>
          <a:xfrm>
            <a:off x="1844562" y="3349625"/>
            <a:ext cx="27207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4">
                <a:solidFill>
                  <a:srgbClr val="FFFFFF"/>
                </a:solidFill>
              </a:rPr>
              <a:t>Baseline Model Comparison</a:t>
            </a:r>
            <a:endParaRPr/>
          </a:p>
        </p:txBody>
      </p:sp>
      <p:pic>
        <p:nvPicPr>
          <p:cNvPr id="380" name="Google Shape;38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5261" y="5707800"/>
            <a:ext cx="3887925" cy="13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9"/>
          <p:cNvSpPr txBox="1"/>
          <p:nvPr/>
        </p:nvSpPr>
        <p:spPr>
          <a:xfrm>
            <a:off x="6467535" y="5863300"/>
            <a:ext cx="31377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4">
                <a:solidFill>
                  <a:srgbClr val="FFFFFF"/>
                </a:solidFill>
              </a:rPr>
              <a:t>Hyperparameter Tuning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208dc553f57_0_175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-12" y="-5990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08dc553f57_0_175"/>
          <p:cNvPicPr preferRelativeResize="0"/>
          <p:nvPr/>
        </p:nvPicPr>
        <p:blipFill rotWithShape="1">
          <a:blip r:embed="rId4">
            <a:alphaModFix amt="51000"/>
          </a:blip>
          <a:srcRect b="0" l="0" r="0" t="0"/>
          <a:stretch/>
        </p:blipFill>
        <p:spPr>
          <a:xfrm>
            <a:off x="15041949" y="-5715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08dc553f57_0_175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-965988" y="71410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08dc553f57_0_175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4">
            <a:off x="3786983" y="3785239"/>
            <a:ext cx="773307" cy="77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08dc553f57_0_175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6">
            <a:off x="3935635" y="3932657"/>
            <a:ext cx="490276" cy="490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g208dc553f57_0_175"/>
          <p:cNvCxnSpPr/>
          <p:nvPr/>
        </p:nvCxnSpPr>
        <p:spPr>
          <a:xfrm rot="9899884">
            <a:off x="481169" y="7832034"/>
            <a:ext cx="1947062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pic>
        <p:nvPicPr>
          <p:cNvPr id="392" name="Google Shape;392;g208dc553f57_0_175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8299057" y="5674785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08dc553f57_0_175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65360" y="5839707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08dc553f57_0_175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4229727" y="3666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08dc553f57_0_175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4396031" y="531621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08dc553f57_0_175"/>
          <p:cNvPicPr preferRelativeResize="0"/>
          <p:nvPr/>
        </p:nvPicPr>
        <p:blipFill rotWithShape="1">
          <a:blip r:embed="rId5">
            <a:alphaModFix amt="36000"/>
          </a:blip>
          <a:srcRect b="0" l="0" r="0" t="0"/>
          <a:stretch/>
        </p:blipFill>
        <p:spPr>
          <a:xfrm rot="10703465">
            <a:off x="8236537" y="97392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08dc553f57_0_175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02841" y="9904221"/>
            <a:ext cx="548492" cy="54849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08dc553f57_0_175"/>
          <p:cNvSpPr txBox="1"/>
          <p:nvPr/>
        </p:nvSpPr>
        <p:spPr>
          <a:xfrm>
            <a:off x="811050" y="913025"/>
            <a:ext cx="5983500" cy="4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Baseline Model Comparison</a:t>
            </a:r>
            <a:endParaRPr/>
          </a:p>
        </p:txBody>
      </p:sp>
      <p:pic>
        <p:nvPicPr>
          <p:cNvPr id="399" name="Google Shape;399;g208dc553f57_0_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150" y="913025"/>
            <a:ext cx="5422565" cy="22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08dc553f57_0_175"/>
          <p:cNvSpPr txBox="1"/>
          <p:nvPr/>
        </p:nvSpPr>
        <p:spPr>
          <a:xfrm>
            <a:off x="6924663" y="407988"/>
            <a:ext cx="255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Models Conducted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g208dc553f57_0_1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1150" y="4106900"/>
            <a:ext cx="10609370" cy="36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208dc553f57_0_175"/>
          <p:cNvSpPr txBox="1"/>
          <p:nvPr/>
        </p:nvSpPr>
        <p:spPr>
          <a:xfrm>
            <a:off x="6924675" y="3300825"/>
            <a:ext cx="966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Conducted Multiple Times: Find best performance throughout different cleaning methods and Feature Engineering method (CountVectorizer, TF-IDF, Doc2Vec)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g208dc553f57_0_1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1052" y="5832125"/>
            <a:ext cx="5629650" cy="36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08dc553f57_0_175"/>
          <p:cNvSpPr txBox="1"/>
          <p:nvPr/>
        </p:nvSpPr>
        <p:spPr>
          <a:xfrm>
            <a:off x="6924675" y="8031000"/>
            <a:ext cx="616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Considered to perform Bigram =&gt; Not having enough memory to support the amount of data.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20c2dd0b02a_0_101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-12" y="-5990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0c2dd0b02a_0_101"/>
          <p:cNvPicPr preferRelativeResize="0"/>
          <p:nvPr/>
        </p:nvPicPr>
        <p:blipFill rotWithShape="1">
          <a:blip r:embed="rId4">
            <a:alphaModFix amt="51000"/>
          </a:blip>
          <a:srcRect b="0" l="0" r="0" t="0"/>
          <a:stretch/>
        </p:blipFill>
        <p:spPr>
          <a:xfrm>
            <a:off x="15041949" y="-5715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0c2dd0b02a_0_101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-965988" y="71410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0c2dd0b02a_0_101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4">
            <a:off x="3786983" y="3785239"/>
            <a:ext cx="773307" cy="77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0c2dd0b02a_0_101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6">
            <a:off x="3935635" y="3932657"/>
            <a:ext cx="490276" cy="490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g20c2dd0b02a_0_101"/>
          <p:cNvCxnSpPr/>
          <p:nvPr/>
        </p:nvCxnSpPr>
        <p:spPr>
          <a:xfrm rot="9899884">
            <a:off x="481169" y="7832034"/>
            <a:ext cx="1947062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pic>
        <p:nvPicPr>
          <p:cNvPr id="415" name="Google Shape;415;g20c2dd0b02a_0_101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8299057" y="5674785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0c2dd0b02a_0_101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65360" y="5839707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0c2dd0b02a_0_101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4229727" y="3666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0c2dd0b02a_0_101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4396031" y="531621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0c2dd0b02a_0_101"/>
          <p:cNvPicPr preferRelativeResize="0"/>
          <p:nvPr/>
        </p:nvPicPr>
        <p:blipFill rotWithShape="1">
          <a:blip r:embed="rId5">
            <a:alphaModFix amt="36000"/>
          </a:blip>
          <a:srcRect b="0" l="0" r="0" t="0"/>
          <a:stretch/>
        </p:blipFill>
        <p:spPr>
          <a:xfrm rot="10703465">
            <a:off x="8236537" y="97392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0c2dd0b02a_0_101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02841" y="9904221"/>
            <a:ext cx="548492" cy="54849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0c2dd0b02a_0_101"/>
          <p:cNvSpPr txBox="1"/>
          <p:nvPr/>
        </p:nvSpPr>
        <p:spPr>
          <a:xfrm>
            <a:off x="761075" y="1746750"/>
            <a:ext cx="5983500" cy="4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Baseline Model Comparison</a:t>
            </a:r>
            <a:endParaRPr/>
          </a:p>
        </p:txBody>
      </p:sp>
      <p:pic>
        <p:nvPicPr>
          <p:cNvPr id="422" name="Google Shape;422;g20c2dd0b02a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1400" y="204100"/>
            <a:ext cx="8896526" cy="42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0c2dd0b02a_0_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1400" y="4569250"/>
            <a:ext cx="8628823" cy="558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20c2dd0b02a_0_143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-12" y="-139875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0c2dd0b02a_0_143"/>
          <p:cNvPicPr preferRelativeResize="0"/>
          <p:nvPr/>
        </p:nvPicPr>
        <p:blipFill rotWithShape="1">
          <a:blip r:embed="rId4">
            <a:alphaModFix amt="51000"/>
          </a:blip>
          <a:srcRect b="0" l="0" r="0" t="0"/>
          <a:stretch/>
        </p:blipFill>
        <p:spPr>
          <a:xfrm>
            <a:off x="15041949" y="-5715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0c2dd0b02a_0_143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-965988" y="71410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0c2dd0b02a_0_143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4">
            <a:off x="3786983" y="3785239"/>
            <a:ext cx="773307" cy="77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0c2dd0b02a_0_143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6">
            <a:off x="3935635" y="3932657"/>
            <a:ext cx="490276" cy="490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g20c2dd0b02a_0_143"/>
          <p:cNvCxnSpPr/>
          <p:nvPr/>
        </p:nvCxnSpPr>
        <p:spPr>
          <a:xfrm rot="9899884">
            <a:off x="481169" y="7832034"/>
            <a:ext cx="1947062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pic>
        <p:nvPicPr>
          <p:cNvPr id="434" name="Google Shape;434;g20c2dd0b02a_0_143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8299057" y="5674785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0c2dd0b02a_0_143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65360" y="5839707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0c2dd0b02a_0_143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4229727" y="3666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0c2dd0b02a_0_143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4396031" y="531621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0c2dd0b02a_0_143"/>
          <p:cNvPicPr preferRelativeResize="0"/>
          <p:nvPr/>
        </p:nvPicPr>
        <p:blipFill rotWithShape="1">
          <a:blip r:embed="rId5">
            <a:alphaModFix amt="36000"/>
          </a:blip>
          <a:srcRect b="0" l="0" r="0" t="0"/>
          <a:stretch/>
        </p:blipFill>
        <p:spPr>
          <a:xfrm rot="10703465">
            <a:off x="8236537" y="97392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0c2dd0b02a_0_143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02841" y="9904221"/>
            <a:ext cx="548492" cy="54849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20c2dd0b02a_0_143"/>
          <p:cNvSpPr txBox="1"/>
          <p:nvPr/>
        </p:nvSpPr>
        <p:spPr>
          <a:xfrm>
            <a:off x="831025" y="2566325"/>
            <a:ext cx="5983500" cy="4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Baseline Model Comparison</a:t>
            </a:r>
            <a:endParaRPr/>
          </a:p>
        </p:txBody>
      </p:sp>
      <p:pic>
        <p:nvPicPr>
          <p:cNvPr id="441" name="Google Shape;441;g20c2dd0b02a_0_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1700" y="354725"/>
            <a:ext cx="9985900" cy="57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0c2dd0b02a_0_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701" y="6551901"/>
            <a:ext cx="8073063" cy="33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20c2dd0b02a_0_143"/>
          <p:cNvSpPr txBox="1"/>
          <p:nvPr/>
        </p:nvSpPr>
        <p:spPr>
          <a:xfrm>
            <a:off x="6984975" y="6101150"/>
            <a:ext cx="1048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Doc2Vec: </a:t>
            </a: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uses the word similarities learned during training to construct a vector that will predict the words in the new document.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20c2dd0b02a_0_187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-12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0c2dd0b02a_0_187"/>
          <p:cNvPicPr preferRelativeResize="0"/>
          <p:nvPr/>
        </p:nvPicPr>
        <p:blipFill rotWithShape="1">
          <a:blip r:embed="rId4">
            <a:alphaModFix amt="51000"/>
          </a:blip>
          <a:srcRect b="0" l="0" r="0" t="0"/>
          <a:stretch/>
        </p:blipFill>
        <p:spPr>
          <a:xfrm>
            <a:off x="15041949" y="-5715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0c2dd0b02a_0_187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-965988" y="7141000"/>
            <a:ext cx="3710801" cy="411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g20c2dd0b02a_0_187"/>
          <p:cNvCxnSpPr/>
          <p:nvPr/>
        </p:nvCxnSpPr>
        <p:spPr>
          <a:xfrm rot="-2151926">
            <a:off x="12488186" y="2505075"/>
            <a:ext cx="3511620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pic>
        <p:nvPicPr>
          <p:cNvPr id="452" name="Google Shape;452;g20c2dd0b02a_0_187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4">
            <a:off x="3786983" y="3785239"/>
            <a:ext cx="773307" cy="77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0c2dd0b02a_0_187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6">
            <a:off x="3935635" y="3932657"/>
            <a:ext cx="490276" cy="490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g20c2dd0b02a_0_187"/>
          <p:cNvCxnSpPr/>
          <p:nvPr/>
        </p:nvCxnSpPr>
        <p:spPr>
          <a:xfrm rot="-9000039">
            <a:off x="9082426" y="3429011"/>
            <a:ext cx="2748054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55" name="Google Shape;455;g20c2dd0b02a_0_187"/>
          <p:cNvCxnSpPr/>
          <p:nvPr/>
        </p:nvCxnSpPr>
        <p:spPr>
          <a:xfrm rot="-6859620">
            <a:off x="8023025" y="789664"/>
            <a:ext cx="5874831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56" name="Google Shape;456;g20c2dd0b02a_0_187"/>
          <p:cNvCxnSpPr/>
          <p:nvPr/>
        </p:nvCxnSpPr>
        <p:spPr>
          <a:xfrm rot="-5972084">
            <a:off x="6902687" y="5649925"/>
            <a:ext cx="3004608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57" name="Google Shape;457;g20c2dd0b02a_0_187"/>
          <p:cNvCxnSpPr/>
          <p:nvPr/>
        </p:nvCxnSpPr>
        <p:spPr>
          <a:xfrm rot="9899884">
            <a:off x="6922094" y="7832034"/>
            <a:ext cx="1947062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58" name="Google Shape;458;g20c2dd0b02a_0_187"/>
          <p:cNvCxnSpPr/>
          <p:nvPr/>
        </p:nvCxnSpPr>
        <p:spPr>
          <a:xfrm rot="1395542">
            <a:off x="8651485" y="8035825"/>
            <a:ext cx="3808414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59" name="Google Shape;459;g20c2dd0b02a_0_187"/>
          <p:cNvCxnSpPr/>
          <p:nvPr/>
        </p:nvCxnSpPr>
        <p:spPr>
          <a:xfrm rot="2236781">
            <a:off x="12119218" y="10300876"/>
            <a:ext cx="6870656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60" name="Google Shape;460;g20c2dd0b02a_0_187"/>
          <p:cNvCxnSpPr/>
          <p:nvPr/>
        </p:nvCxnSpPr>
        <p:spPr>
          <a:xfrm rot="-2099790">
            <a:off x="12762389" y="7296854"/>
            <a:ext cx="3142139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pic>
        <p:nvPicPr>
          <p:cNvPr id="461" name="Google Shape;461;g20c2dd0b02a_0_187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8299057" y="5674785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0c2dd0b02a_0_187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65360" y="5839707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0c2dd0b02a_0_187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4229727" y="3666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0c2dd0b02a_0_187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4396031" y="531621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0c2dd0b02a_0_187"/>
          <p:cNvPicPr preferRelativeResize="0"/>
          <p:nvPr/>
        </p:nvPicPr>
        <p:blipFill rotWithShape="1">
          <a:blip r:embed="rId5">
            <a:alphaModFix amt="36000"/>
          </a:blip>
          <a:srcRect b="0" l="0" r="0" t="0"/>
          <a:stretch/>
        </p:blipFill>
        <p:spPr>
          <a:xfrm rot="10703465">
            <a:off x="8236537" y="97392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0c2dd0b02a_0_187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02841" y="9904221"/>
            <a:ext cx="548492" cy="54849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0c2dd0b02a_0_187"/>
          <p:cNvSpPr txBox="1"/>
          <p:nvPr/>
        </p:nvSpPr>
        <p:spPr>
          <a:xfrm>
            <a:off x="11882696" y="3557948"/>
            <a:ext cx="6405300" cy="29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Feature Selection</a:t>
            </a:r>
            <a:endParaRPr/>
          </a:p>
        </p:txBody>
      </p:sp>
      <p:pic>
        <p:nvPicPr>
          <p:cNvPr id="468" name="Google Shape;468;g20c2dd0b02a_0_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4250" y="1614425"/>
            <a:ext cx="6195951" cy="72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20c2dd0b02a_0_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4251" y="9021938"/>
            <a:ext cx="6195950" cy="105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0c2dd0b02a_0_1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4250" y="125375"/>
            <a:ext cx="6687803" cy="14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0c2dd0b02a_0_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65351" y="167501"/>
            <a:ext cx="5466900" cy="1362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20c2dd0b02a_0_249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-12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0c2dd0b02a_0_249"/>
          <p:cNvPicPr preferRelativeResize="0"/>
          <p:nvPr/>
        </p:nvPicPr>
        <p:blipFill rotWithShape="1">
          <a:blip r:embed="rId4">
            <a:alphaModFix amt="51000"/>
          </a:blip>
          <a:srcRect b="0" l="0" r="0" t="0"/>
          <a:stretch/>
        </p:blipFill>
        <p:spPr>
          <a:xfrm>
            <a:off x="15041949" y="-5715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0c2dd0b02a_0_249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-965988" y="7141000"/>
            <a:ext cx="3710801" cy="411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g20c2dd0b02a_0_249"/>
          <p:cNvCxnSpPr/>
          <p:nvPr/>
        </p:nvCxnSpPr>
        <p:spPr>
          <a:xfrm rot="-2151926">
            <a:off x="12488186" y="2505075"/>
            <a:ext cx="3511620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pic>
        <p:nvPicPr>
          <p:cNvPr id="480" name="Google Shape;480;g20c2dd0b02a_0_249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4">
            <a:off x="3786983" y="3785239"/>
            <a:ext cx="773307" cy="77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20c2dd0b02a_0_24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6">
            <a:off x="3935635" y="3932657"/>
            <a:ext cx="490276" cy="490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g20c2dd0b02a_0_249"/>
          <p:cNvCxnSpPr/>
          <p:nvPr/>
        </p:nvCxnSpPr>
        <p:spPr>
          <a:xfrm rot="-9000039">
            <a:off x="9082426" y="3429011"/>
            <a:ext cx="2748054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83" name="Google Shape;483;g20c2dd0b02a_0_249"/>
          <p:cNvCxnSpPr/>
          <p:nvPr/>
        </p:nvCxnSpPr>
        <p:spPr>
          <a:xfrm rot="-6859620">
            <a:off x="8023025" y="789664"/>
            <a:ext cx="5874831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84" name="Google Shape;484;g20c2dd0b02a_0_249"/>
          <p:cNvCxnSpPr/>
          <p:nvPr/>
        </p:nvCxnSpPr>
        <p:spPr>
          <a:xfrm rot="-5972084">
            <a:off x="6902687" y="5649925"/>
            <a:ext cx="3004608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85" name="Google Shape;485;g20c2dd0b02a_0_249"/>
          <p:cNvCxnSpPr/>
          <p:nvPr/>
        </p:nvCxnSpPr>
        <p:spPr>
          <a:xfrm rot="9899884">
            <a:off x="6922094" y="7832034"/>
            <a:ext cx="1947062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86" name="Google Shape;486;g20c2dd0b02a_0_249"/>
          <p:cNvCxnSpPr/>
          <p:nvPr/>
        </p:nvCxnSpPr>
        <p:spPr>
          <a:xfrm rot="1395542">
            <a:off x="8651485" y="8035825"/>
            <a:ext cx="3808414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87" name="Google Shape;487;g20c2dd0b02a_0_249"/>
          <p:cNvCxnSpPr/>
          <p:nvPr/>
        </p:nvCxnSpPr>
        <p:spPr>
          <a:xfrm rot="2236781">
            <a:off x="12119218" y="10300876"/>
            <a:ext cx="6870656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88" name="Google Shape;488;g20c2dd0b02a_0_249"/>
          <p:cNvCxnSpPr/>
          <p:nvPr/>
        </p:nvCxnSpPr>
        <p:spPr>
          <a:xfrm rot="-2099790">
            <a:off x="12762389" y="7296854"/>
            <a:ext cx="3142139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pic>
        <p:nvPicPr>
          <p:cNvPr id="489" name="Google Shape;489;g20c2dd0b02a_0_249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8299057" y="5674785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0c2dd0b02a_0_24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65360" y="5839707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0c2dd0b02a_0_249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4229727" y="3666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0c2dd0b02a_0_24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4396031" y="531621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0c2dd0b02a_0_249"/>
          <p:cNvPicPr preferRelativeResize="0"/>
          <p:nvPr/>
        </p:nvPicPr>
        <p:blipFill rotWithShape="1">
          <a:blip r:embed="rId5">
            <a:alphaModFix amt="36000"/>
          </a:blip>
          <a:srcRect b="0" l="0" r="0" t="0"/>
          <a:stretch/>
        </p:blipFill>
        <p:spPr>
          <a:xfrm rot="10703465">
            <a:off x="8236537" y="97392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0c2dd0b02a_0_24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02841" y="9904221"/>
            <a:ext cx="548492" cy="54849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0c2dd0b02a_0_249"/>
          <p:cNvSpPr txBox="1"/>
          <p:nvPr/>
        </p:nvSpPr>
        <p:spPr>
          <a:xfrm>
            <a:off x="11882696" y="3557948"/>
            <a:ext cx="6405300" cy="29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Feature Selection</a:t>
            </a:r>
            <a:endParaRPr/>
          </a:p>
        </p:txBody>
      </p:sp>
      <p:pic>
        <p:nvPicPr>
          <p:cNvPr id="496" name="Google Shape;496;g20c2dd0b02a_0_2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4521" y="2987450"/>
            <a:ext cx="7144275" cy="499621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0c2dd0b02a_0_249"/>
          <p:cNvSpPr txBox="1"/>
          <p:nvPr/>
        </p:nvSpPr>
        <p:spPr>
          <a:xfrm>
            <a:off x="2285275" y="2381725"/>
            <a:ext cx="77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with 10100 features =&gt; Best Performance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20c2dd0b02a_0_279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-12" y="-9990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0c2dd0b02a_0_279"/>
          <p:cNvPicPr preferRelativeResize="0"/>
          <p:nvPr/>
        </p:nvPicPr>
        <p:blipFill rotWithShape="1">
          <a:blip r:embed="rId4">
            <a:alphaModFix amt="51000"/>
          </a:blip>
          <a:srcRect b="0" l="0" r="0" t="0"/>
          <a:stretch/>
        </p:blipFill>
        <p:spPr>
          <a:xfrm>
            <a:off x="15041949" y="-5715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0c2dd0b02a_0_279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-965988" y="71410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0c2dd0b02a_0_279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4">
            <a:off x="3786983" y="3785239"/>
            <a:ext cx="773307" cy="77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0c2dd0b02a_0_27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6">
            <a:off x="3935635" y="3932657"/>
            <a:ext cx="490276" cy="490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g20c2dd0b02a_0_279"/>
          <p:cNvCxnSpPr/>
          <p:nvPr/>
        </p:nvCxnSpPr>
        <p:spPr>
          <a:xfrm rot="9899884">
            <a:off x="481169" y="7832034"/>
            <a:ext cx="1947062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pic>
        <p:nvPicPr>
          <p:cNvPr id="508" name="Google Shape;508;g20c2dd0b02a_0_279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8299057" y="5674785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0c2dd0b02a_0_27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65360" y="5839707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0c2dd0b02a_0_279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4229727" y="3666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20c2dd0b02a_0_27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4396031" y="531621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20c2dd0b02a_0_279"/>
          <p:cNvPicPr preferRelativeResize="0"/>
          <p:nvPr/>
        </p:nvPicPr>
        <p:blipFill rotWithShape="1">
          <a:blip r:embed="rId5">
            <a:alphaModFix amt="36000"/>
          </a:blip>
          <a:srcRect b="0" l="0" r="0" t="0"/>
          <a:stretch/>
        </p:blipFill>
        <p:spPr>
          <a:xfrm rot="10703465">
            <a:off x="8236537" y="97392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0c2dd0b02a_0_279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02841" y="9904221"/>
            <a:ext cx="548492" cy="54849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20c2dd0b02a_0_279"/>
          <p:cNvSpPr txBox="1"/>
          <p:nvPr/>
        </p:nvSpPr>
        <p:spPr>
          <a:xfrm>
            <a:off x="1143850" y="990550"/>
            <a:ext cx="121209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Hyperparameter-Tuning</a:t>
            </a:r>
            <a:endParaRPr/>
          </a:p>
        </p:txBody>
      </p:sp>
      <p:pic>
        <p:nvPicPr>
          <p:cNvPr id="515" name="Google Shape;515;g20c2dd0b02a_0_2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850" y="3530850"/>
            <a:ext cx="8032300" cy="242509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20c2dd0b02a_0_279"/>
          <p:cNvSpPr txBox="1"/>
          <p:nvPr/>
        </p:nvSpPr>
        <p:spPr>
          <a:xfrm>
            <a:off x="1058800" y="2961450"/>
            <a:ext cx="504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Logistic Regression GridSearchCV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g20c2dd0b02a_0_2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5700" y="6322713"/>
            <a:ext cx="6832588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20c2dd0b02a_0_279"/>
          <p:cNvSpPr txBox="1"/>
          <p:nvPr/>
        </p:nvSpPr>
        <p:spPr>
          <a:xfrm>
            <a:off x="9474925" y="2961450"/>
            <a:ext cx="504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LinearSVC (SVM)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GridSearchCV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g20c2dd0b02a_0_2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74925" y="3530850"/>
            <a:ext cx="8624824" cy="22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0c2dd0b02a_0_2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0932" y="6325595"/>
            <a:ext cx="7297306" cy="5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703464">
            <a:off x="8810421" y="1219708"/>
            <a:ext cx="11606291" cy="1160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2795" y="1711551"/>
            <a:ext cx="10713391" cy="897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380961" y="461232"/>
            <a:ext cx="5183307" cy="270474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1367714" y="3658324"/>
            <a:ext cx="5870241" cy="115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grpSp>
        <p:nvGrpSpPr>
          <p:cNvPr id="111" name="Google Shape;111;p3"/>
          <p:cNvGrpSpPr/>
          <p:nvPr/>
        </p:nvGrpSpPr>
        <p:grpSpPr>
          <a:xfrm>
            <a:off x="1157413" y="3943640"/>
            <a:ext cx="5812560" cy="3610889"/>
            <a:chOff x="0" y="-38100"/>
            <a:chExt cx="1369719" cy="850900"/>
          </a:xfrm>
        </p:grpSpPr>
        <p:sp>
          <p:nvSpPr>
            <p:cNvPr id="112" name="Google Shape;112;p3"/>
            <p:cNvSpPr/>
            <p:nvPr/>
          </p:nvSpPr>
          <p:spPr>
            <a:xfrm>
              <a:off x="0" y="0"/>
              <a:ext cx="1369719" cy="73375"/>
            </a:xfrm>
            <a:custGeom>
              <a:rect b="b" l="l" r="r" t="t"/>
              <a:pathLst>
                <a:path extrusionOk="0" h="73375" w="1369719">
                  <a:moveTo>
                    <a:pt x="0" y="0"/>
                  </a:moveTo>
                  <a:lnTo>
                    <a:pt x="1369719" y="0"/>
                  </a:lnTo>
                  <a:lnTo>
                    <a:pt x="1369719" y="73375"/>
                  </a:lnTo>
                  <a:lnTo>
                    <a:pt x="0" y="73375"/>
                  </a:lnTo>
                  <a:close/>
                </a:path>
              </a:pathLst>
            </a:custGeom>
            <a:solidFill>
              <a:srgbClr val="290B66"/>
            </a:solidFill>
            <a:ln>
              <a:noFill/>
            </a:ln>
          </p:spPr>
        </p:sp>
        <p:sp>
          <p:nvSpPr>
            <p:cNvPr id="113" name="Google Shape;113;p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3"/>
          <p:cNvSpPr txBox="1"/>
          <p:nvPr/>
        </p:nvSpPr>
        <p:spPr>
          <a:xfrm>
            <a:off x="1367714" y="3396819"/>
            <a:ext cx="58701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1367725" y="5013875"/>
            <a:ext cx="6128400" cy="44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</a:t>
            </a:r>
            <a:r>
              <a:rPr lang="en-U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recommendation machine learning model is build to </a:t>
            </a:r>
            <a:r>
              <a:rPr lang="en-U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suggest personalized content to users based on their skill sets and qualifications.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Focus: Help IT Fresh-Graduate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finding ideal job in IT Sector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Target: Accurately categorize job roles with  approximately 70% precision.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1367736" y="9851314"/>
            <a:ext cx="596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20c2dd0b02a_0_162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-12" y="-5990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20c2dd0b02a_0_162"/>
          <p:cNvPicPr preferRelativeResize="0"/>
          <p:nvPr/>
        </p:nvPicPr>
        <p:blipFill rotWithShape="1">
          <a:blip r:embed="rId4">
            <a:alphaModFix amt="51000"/>
          </a:blip>
          <a:srcRect b="0" l="0" r="0" t="0"/>
          <a:stretch/>
        </p:blipFill>
        <p:spPr>
          <a:xfrm>
            <a:off x="15041949" y="-5715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0c2dd0b02a_0_162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-965988" y="7141000"/>
            <a:ext cx="37108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20c2dd0b02a_0_162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4">
            <a:off x="3786983" y="3785239"/>
            <a:ext cx="773307" cy="77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20c2dd0b02a_0_162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6">
            <a:off x="3935635" y="3932657"/>
            <a:ext cx="490276" cy="490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g20c2dd0b02a_0_162"/>
          <p:cNvCxnSpPr/>
          <p:nvPr/>
        </p:nvCxnSpPr>
        <p:spPr>
          <a:xfrm rot="9899884">
            <a:off x="481169" y="7832034"/>
            <a:ext cx="1947062" cy="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35290"/>
              </a:srgbClr>
            </a:solidFill>
            <a:prstDash val="solid"/>
            <a:round/>
            <a:headEnd len="sm" w="sm" type="none"/>
            <a:tailEnd len="lg" w="lg" type="oval"/>
          </a:ln>
        </p:spPr>
      </p:cxnSp>
      <p:pic>
        <p:nvPicPr>
          <p:cNvPr id="531" name="Google Shape;531;g20c2dd0b02a_0_162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8299057" y="5674785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0c2dd0b02a_0_162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65360" y="5839707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20c2dd0b02a_0_162"/>
          <p:cNvPicPr preferRelativeResize="0"/>
          <p:nvPr/>
        </p:nvPicPr>
        <p:blipFill rotWithShape="1">
          <a:blip r:embed="rId5">
            <a:alphaModFix amt="16000"/>
          </a:blip>
          <a:srcRect b="0" l="0" r="0" t="0"/>
          <a:stretch/>
        </p:blipFill>
        <p:spPr>
          <a:xfrm rot="10703465">
            <a:off x="4229727" y="3666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0c2dd0b02a_0_162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4396031" y="531621"/>
            <a:ext cx="548492" cy="5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0c2dd0b02a_0_162"/>
          <p:cNvPicPr preferRelativeResize="0"/>
          <p:nvPr/>
        </p:nvPicPr>
        <p:blipFill rotWithShape="1">
          <a:blip r:embed="rId5">
            <a:alphaModFix amt="36000"/>
          </a:blip>
          <a:srcRect b="0" l="0" r="0" t="0"/>
          <a:stretch/>
        </p:blipFill>
        <p:spPr>
          <a:xfrm rot="10703465">
            <a:off x="8236537" y="9739299"/>
            <a:ext cx="865131" cy="86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0c2dd0b02a_0_162"/>
          <p:cNvPicPr preferRelativeResize="0"/>
          <p:nvPr/>
        </p:nvPicPr>
        <p:blipFill rotWithShape="1">
          <a:blip r:embed="rId5">
            <a:alphaModFix amt="49000"/>
          </a:blip>
          <a:srcRect b="0" l="0" r="0" t="0"/>
          <a:stretch/>
        </p:blipFill>
        <p:spPr>
          <a:xfrm rot="10703463">
            <a:off x="8402841" y="9904221"/>
            <a:ext cx="548492" cy="548492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20c2dd0b02a_0_162"/>
          <p:cNvSpPr txBox="1"/>
          <p:nvPr/>
        </p:nvSpPr>
        <p:spPr>
          <a:xfrm rot="-397">
            <a:off x="6546450" y="182908"/>
            <a:ext cx="51951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Best Model</a:t>
            </a:r>
            <a:endParaRPr sz="8094">
              <a:solidFill>
                <a:srgbClr val="FFFFFF"/>
              </a:solidFill>
            </a:endParaRPr>
          </a:p>
        </p:txBody>
      </p:sp>
      <p:pic>
        <p:nvPicPr>
          <p:cNvPr id="538" name="Google Shape;538;g20c2dd0b02a_0_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4437" y="2416250"/>
            <a:ext cx="6239125" cy="75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20c2dd0b02a_0_162"/>
          <p:cNvSpPr txBox="1"/>
          <p:nvPr/>
        </p:nvSpPr>
        <p:spPr>
          <a:xfrm>
            <a:off x="7068000" y="1599425"/>
            <a:ext cx="415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g208dc553f57_0_283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7732952" y="-1097713"/>
            <a:ext cx="15474081" cy="1547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208dc553f57_0_283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6780285" y="-1567556"/>
            <a:ext cx="16413742" cy="1641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208dc553f57_0_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4181" y="1042850"/>
            <a:ext cx="11714242" cy="15593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" name="Google Shape;547;g208dc553f57_0_283"/>
          <p:cNvGrpSpPr/>
          <p:nvPr/>
        </p:nvGrpSpPr>
        <p:grpSpPr>
          <a:xfrm>
            <a:off x="10209427" y="2392465"/>
            <a:ext cx="6743746" cy="10051412"/>
            <a:chOff x="0" y="-38100"/>
            <a:chExt cx="1776119" cy="2647268"/>
          </a:xfrm>
        </p:grpSpPr>
        <p:sp>
          <p:nvSpPr>
            <p:cNvPr id="548" name="Google Shape;548;g208dc553f57_0_283"/>
            <p:cNvSpPr/>
            <p:nvPr/>
          </p:nvSpPr>
          <p:spPr>
            <a:xfrm>
              <a:off x="0" y="0"/>
              <a:ext cx="1776119" cy="2609168"/>
            </a:xfrm>
            <a:custGeom>
              <a:rect b="b" l="l" r="r" t="t"/>
              <a:pathLst>
                <a:path extrusionOk="0" h="2609168" w="1776119">
                  <a:moveTo>
                    <a:pt x="58549" y="0"/>
                  </a:moveTo>
                  <a:lnTo>
                    <a:pt x="1717569" y="0"/>
                  </a:lnTo>
                  <a:cubicBezTo>
                    <a:pt x="1733098" y="0"/>
                    <a:pt x="1747990" y="6169"/>
                    <a:pt x="1758970" y="17149"/>
                  </a:cubicBezTo>
                  <a:cubicBezTo>
                    <a:pt x="1769950" y="28129"/>
                    <a:pt x="1776119" y="43021"/>
                    <a:pt x="1776119" y="58549"/>
                  </a:cubicBezTo>
                  <a:lnTo>
                    <a:pt x="1776119" y="2550619"/>
                  </a:lnTo>
                  <a:cubicBezTo>
                    <a:pt x="1776119" y="2582954"/>
                    <a:pt x="1749905" y="2609168"/>
                    <a:pt x="1717569" y="2609168"/>
                  </a:cubicBezTo>
                  <a:lnTo>
                    <a:pt x="58549" y="2609168"/>
                  </a:lnTo>
                  <a:cubicBezTo>
                    <a:pt x="43021" y="2609168"/>
                    <a:pt x="28129" y="2602999"/>
                    <a:pt x="17149" y="2592019"/>
                  </a:cubicBezTo>
                  <a:cubicBezTo>
                    <a:pt x="6169" y="2581039"/>
                    <a:pt x="0" y="2566147"/>
                    <a:pt x="0" y="2550619"/>
                  </a:cubicBezTo>
                  <a:lnTo>
                    <a:pt x="0" y="58549"/>
                  </a:lnTo>
                  <a:cubicBezTo>
                    <a:pt x="0" y="43021"/>
                    <a:pt x="6169" y="28129"/>
                    <a:pt x="17149" y="17149"/>
                  </a:cubicBezTo>
                  <a:cubicBezTo>
                    <a:pt x="28129" y="6169"/>
                    <a:pt x="43021" y="0"/>
                    <a:pt x="58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g208dc553f57_0_28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0" name="Google Shape;550;g208dc553f57_0_2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12004276" y="2110422"/>
            <a:ext cx="27069001" cy="7680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g208dc553f57_0_283"/>
          <p:cNvCxnSpPr/>
          <p:nvPr/>
        </p:nvCxnSpPr>
        <p:spPr>
          <a:xfrm>
            <a:off x="15925800" y="737764"/>
            <a:ext cx="596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52" name="Google Shape;552;g208dc553f57_0_2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2025" y="3216672"/>
            <a:ext cx="612554" cy="47549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208dc553f57_0_283"/>
          <p:cNvSpPr txBox="1"/>
          <p:nvPr/>
        </p:nvSpPr>
        <p:spPr>
          <a:xfrm>
            <a:off x="1475000" y="1575975"/>
            <a:ext cx="67437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Deployment</a:t>
            </a:r>
            <a:endParaRPr/>
          </a:p>
        </p:txBody>
      </p:sp>
      <p:sp>
        <p:nvSpPr>
          <p:cNvPr id="554" name="Google Shape;554;g208dc553f57_0_283"/>
          <p:cNvSpPr txBox="1"/>
          <p:nvPr/>
        </p:nvSpPr>
        <p:spPr>
          <a:xfrm>
            <a:off x="2615300" y="3019375"/>
            <a:ext cx="5376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3">
                <a:solidFill>
                  <a:srgbClr val="FFFFFF"/>
                </a:solidFill>
              </a:rPr>
              <a:t>Local Deployment</a:t>
            </a:r>
            <a:endParaRPr/>
          </a:p>
        </p:txBody>
      </p:sp>
      <p:sp>
        <p:nvSpPr>
          <p:cNvPr id="555" name="Google Shape;555;g208dc553f57_0_283"/>
          <p:cNvSpPr txBox="1"/>
          <p:nvPr/>
        </p:nvSpPr>
        <p:spPr>
          <a:xfrm>
            <a:off x="2615275" y="3922038"/>
            <a:ext cx="51360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105" lvl="0" marL="45720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3"/>
              <a:buAutoNum type="arabicPeriod"/>
            </a:pPr>
            <a:r>
              <a:rPr lang="en-US" sz="1693">
                <a:solidFill>
                  <a:schemeClr val="lt1"/>
                </a:solidFill>
              </a:rPr>
              <a:t>Export final model with </a:t>
            </a:r>
            <a:r>
              <a:rPr b="1" lang="en-US" sz="1693">
                <a:solidFill>
                  <a:schemeClr val="lt1"/>
                </a:solidFill>
              </a:rPr>
              <a:t>pickle </a:t>
            </a:r>
            <a:r>
              <a:rPr lang="en-US" sz="1693">
                <a:solidFill>
                  <a:schemeClr val="lt1"/>
                </a:solidFill>
              </a:rPr>
              <a:t>library.</a:t>
            </a:r>
            <a:endParaRPr sz="1693">
              <a:solidFill>
                <a:schemeClr val="lt1"/>
              </a:solidFill>
            </a:endParaRPr>
          </a:p>
          <a:p>
            <a:pPr indent="-336105" lvl="0" marL="45720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3"/>
              <a:buAutoNum type="arabicPeriod"/>
            </a:pPr>
            <a:r>
              <a:rPr lang="en-US" sz="1693">
                <a:solidFill>
                  <a:schemeClr val="lt1"/>
                </a:solidFill>
              </a:rPr>
              <a:t>Install necessary library in virtual environment</a:t>
            </a:r>
            <a:endParaRPr b="1" sz="1693">
              <a:solidFill>
                <a:schemeClr val="lt1"/>
              </a:solidFill>
            </a:endParaRPr>
          </a:p>
          <a:p>
            <a:pPr indent="-336105" lvl="0" marL="45720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3"/>
              <a:buAutoNum type="arabicPeriod"/>
            </a:pPr>
            <a:r>
              <a:rPr lang="en-US" sz="1693">
                <a:solidFill>
                  <a:schemeClr val="lt1"/>
                </a:solidFill>
              </a:rPr>
              <a:t>Create Python Flask App</a:t>
            </a:r>
            <a:endParaRPr sz="1693">
              <a:solidFill>
                <a:schemeClr val="lt1"/>
              </a:solidFill>
            </a:endParaRPr>
          </a:p>
          <a:p>
            <a:pPr indent="-336105" lvl="0" marL="45720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3"/>
              <a:buAutoNum type="arabicPeriod"/>
            </a:pPr>
            <a:r>
              <a:rPr lang="en-US" sz="1693">
                <a:solidFill>
                  <a:schemeClr val="lt1"/>
                </a:solidFill>
              </a:rPr>
              <a:t>Create function for a </a:t>
            </a:r>
            <a:r>
              <a:rPr b="1" lang="en-US" sz="1693">
                <a:solidFill>
                  <a:schemeClr val="lt1"/>
                </a:solidFill>
              </a:rPr>
              <a:t>simple text pre-processing &amp; modelling</a:t>
            </a:r>
            <a:endParaRPr sz="1693">
              <a:solidFill>
                <a:schemeClr val="lt1"/>
              </a:solidFill>
            </a:endParaRPr>
          </a:p>
          <a:p>
            <a:pPr indent="-336105" lvl="0" marL="45720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3"/>
              <a:buAutoNum type="arabicPeriod"/>
            </a:pPr>
            <a:r>
              <a:rPr lang="en-US" sz="1693">
                <a:solidFill>
                  <a:schemeClr val="lt1"/>
                </a:solidFill>
              </a:rPr>
              <a:t>Run prediction</a:t>
            </a:r>
            <a:endParaRPr sz="1693">
              <a:solidFill>
                <a:srgbClr val="FFFFFF"/>
              </a:solidFill>
            </a:endParaRPr>
          </a:p>
        </p:txBody>
      </p:sp>
      <p:pic>
        <p:nvPicPr>
          <p:cNvPr id="556" name="Google Shape;556;g208dc553f57_0_2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5000" y="6577309"/>
            <a:ext cx="612554" cy="47549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08dc553f57_0_283"/>
          <p:cNvSpPr txBox="1"/>
          <p:nvPr/>
        </p:nvSpPr>
        <p:spPr>
          <a:xfrm>
            <a:off x="2588253" y="6380000"/>
            <a:ext cx="4472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3">
                <a:solidFill>
                  <a:srgbClr val="FFFFFF"/>
                </a:solidFill>
              </a:rPr>
              <a:t>How to use it?</a:t>
            </a:r>
            <a:endParaRPr/>
          </a:p>
        </p:txBody>
      </p:sp>
      <p:sp>
        <p:nvSpPr>
          <p:cNvPr id="558" name="Google Shape;558;g208dc553f57_0_283"/>
          <p:cNvSpPr txBox="1"/>
          <p:nvPr/>
        </p:nvSpPr>
        <p:spPr>
          <a:xfrm>
            <a:off x="2615300" y="7052800"/>
            <a:ext cx="52566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Enter their skills, qualification and tools learned.</a:t>
            </a:r>
            <a:endParaRPr sz="1693">
              <a:solidFill>
                <a:srgbClr val="FFFFFF"/>
              </a:solidFill>
            </a:endParaRPr>
          </a:p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Click the “Predict” button.</a:t>
            </a:r>
            <a:endParaRPr sz="1693">
              <a:solidFill>
                <a:srgbClr val="FFFFFF"/>
              </a:solidFill>
            </a:endParaRPr>
          </a:p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Generate a label with highest probability</a:t>
            </a:r>
            <a:endParaRPr sz="1693">
              <a:solidFill>
                <a:srgbClr val="FFFFFF"/>
              </a:solidFill>
            </a:endParaRPr>
          </a:p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Showing 4 job roles </a:t>
            </a:r>
            <a:r>
              <a:rPr lang="en-US" sz="1693">
                <a:solidFill>
                  <a:srgbClr val="FFFFFF"/>
                </a:solidFill>
              </a:rPr>
              <a:t>probability</a:t>
            </a:r>
            <a:r>
              <a:rPr lang="en-US" sz="1693">
                <a:solidFill>
                  <a:srgbClr val="FFFFFF"/>
                </a:solidFill>
              </a:rPr>
              <a:t> as well,</a:t>
            </a:r>
            <a:endParaRPr sz="1693">
              <a:solidFill>
                <a:srgbClr val="FFFFFF"/>
              </a:solidFill>
            </a:endParaRPr>
          </a:p>
          <a:p>
            <a:pPr indent="-336105" lvl="1" marL="9144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lphaLcPeriod"/>
            </a:pPr>
            <a:r>
              <a:rPr lang="en-US" sz="1693">
                <a:solidFill>
                  <a:srgbClr val="FFFFFF"/>
                </a:solidFill>
              </a:rPr>
              <a:t>To identify which are other jobs that suit the user as well.</a:t>
            </a:r>
            <a:endParaRPr sz="1693">
              <a:solidFill>
                <a:srgbClr val="FFFFFF"/>
              </a:solidFill>
            </a:endParaRPr>
          </a:p>
          <a:p>
            <a:pPr indent="-336105" lvl="1" marL="9144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lphaLcPeriod"/>
            </a:pPr>
            <a:r>
              <a:rPr lang="en-US" sz="1693">
                <a:solidFill>
                  <a:srgbClr val="FFFFFF"/>
                </a:solidFill>
              </a:rPr>
              <a:t>If do not like the first job maybe choose the second highest.</a:t>
            </a:r>
            <a:endParaRPr sz="1693">
              <a:solidFill>
                <a:srgbClr val="FFFFFF"/>
              </a:solidFill>
            </a:endParaRPr>
          </a:p>
        </p:txBody>
      </p:sp>
      <p:pic>
        <p:nvPicPr>
          <p:cNvPr id="559" name="Google Shape;559;g208dc553f57_0_2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0200" y="2821875"/>
            <a:ext cx="4782125" cy="20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08dc553f57_0_283"/>
          <p:cNvSpPr txBox="1"/>
          <p:nvPr/>
        </p:nvSpPr>
        <p:spPr>
          <a:xfrm>
            <a:off x="10440200" y="7456750"/>
            <a:ext cx="6176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Entered: </a:t>
            </a:r>
            <a:r>
              <a:rPr lang="en-US"/>
              <a:t>I would be responsible for analyzing and interpreting large sets of data to help organizations make better decisions. I would need strong skills in data analysis, statistics, and programming, as well as a deep understanding of data visualization tools and techniques. I would also need to have strong communication skills to be able to present complex data in a way that is easy to understand. Pursuing certifications such as the Certified Data Management Professional (CDMP) would help me stay current with the latest trends and technologies in the field.</a:t>
            </a:r>
            <a:endParaRPr/>
          </a:p>
        </p:txBody>
      </p:sp>
      <p:pic>
        <p:nvPicPr>
          <p:cNvPr id="561" name="Google Shape;561;g208dc553f57_0_2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0200" y="5201100"/>
            <a:ext cx="6176810" cy="20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208dc553f57_0_283"/>
          <p:cNvSpPr txBox="1"/>
          <p:nvPr/>
        </p:nvSpPr>
        <p:spPr>
          <a:xfrm>
            <a:off x="10440200" y="9409700"/>
            <a:ext cx="425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Should predict as: </a:t>
            </a:r>
            <a:r>
              <a:rPr lang="en-US" sz="1600">
                <a:solidFill>
                  <a:schemeClr val="dk1"/>
                </a:solidFill>
              </a:rPr>
              <a:t>Data Analyst</a:t>
            </a:r>
            <a:endParaRPr/>
          </a:p>
        </p:txBody>
      </p:sp>
      <p:pic>
        <p:nvPicPr>
          <p:cNvPr id="563" name="Google Shape;563;g208dc553f57_0_2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40200" y="7456750"/>
            <a:ext cx="6176699" cy="257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g20c2dd0b02a_0_7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7732952" y="-1097713"/>
            <a:ext cx="15474081" cy="1547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0c2dd0b02a_0_7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6780285" y="-1567556"/>
            <a:ext cx="16413742" cy="1641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0c2dd0b02a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1984276" y="2140397"/>
            <a:ext cx="27069001" cy="7680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g20c2dd0b02a_0_7"/>
          <p:cNvCxnSpPr/>
          <p:nvPr/>
        </p:nvCxnSpPr>
        <p:spPr>
          <a:xfrm>
            <a:off x="15925800" y="737764"/>
            <a:ext cx="596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72" name="Google Shape;572;g20c2dd0b02a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2025" y="3216672"/>
            <a:ext cx="612554" cy="47549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20c2dd0b02a_0_7"/>
          <p:cNvSpPr txBox="1"/>
          <p:nvPr/>
        </p:nvSpPr>
        <p:spPr>
          <a:xfrm>
            <a:off x="1475000" y="1575975"/>
            <a:ext cx="67437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Deployment</a:t>
            </a:r>
            <a:endParaRPr/>
          </a:p>
        </p:txBody>
      </p:sp>
      <p:sp>
        <p:nvSpPr>
          <p:cNvPr id="574" name="Google Shape;574;g20c2dd0b02a_0_7"/>
          <p:cNvSpPr txBox="1"/>
          <p:nvPr/>
        </p:nvSpPr>
        <p:spPr>
          <a:xfrm>
            <a:off x="2615300" y="3019375"/>
            <a:ext cx="5376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3">
                <a:solidFill>
                  <a:srgbClr val="FFFFFF"/>
                </a:solidFill>
              </a:rPr>
              <a:t>Local Deployment</a:t>
            </a:r>
            <a:endParaRPr/>
          </a:p>
        </p:txBody>
      </p:sp>
      <p:sp>
        <p:nvSpPr>
          <p:cNvPr id="575" name="Google Shape;575;g20c2dd0b02a_0_7"/>
          <p:cNvSpPr txBox="1"/>
          <p:nvPr/>
        </p:nvSpPr>
        <p:spPr>
          <a:xfrm>
            <a:off x="2615275" y="3922038"/>
            <a:ext cx="51360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Export final model with </a:t>
            </a:r>
            <a:r>
              <a:rPr b="1" lang="en-US" sz="1693">
                <a:solidFill>
                  <a:srgbClr val="FFFFFF"/>
                </a:solidFill>
              </a:rPr>
              <a:t>pickle </a:t>
            </a:r>
            <a:r>
              <a:rPr lang="en-US" sz="1693">
                <a:solidFill>
                  <a:srgbClr val="FFFFFF"/>
                </a:solidFill>
              </a:rPr>
              <a:t>library.</a:t>
            </a:r>
            <a:endParaRPr sz="1693">
              <a:solidFill>
                <a:srgbClr val="FFFFFF"/>
              </a:solidFill>
            </a:endParaRPr>
          </a:p>
          <a:p>
            <a:pPr indent="-336105" lvl="0" marL="45720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chemeClr val="lt1"/>
                </a:solidFill>
              </a:rPr>
              <a:t>Install necessary library in virtual environment</a:t>
            </a:r>
            <a:endParaRPr b="1" sz="1693">
              <a:solidFill>
                <a:srgbClr val="FFFFFF"/>
              </a:solidFill>
            </a:endParaRPr>
          </a:p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Create Python Flask App</a:t>
            </a:r>
            <a:endParaRPr sz="1693">
              <a:solidFill>
                <a:srgbClr val="FFFFFF"/>
              </a:solidFill>
            </a:endParaRPr>
          </a:p>
          <a:p>
            <a:pPr indent="-336105" lvl="0" marL="45720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chemeClr val="lt1"/>
                </a:solidFill>
              </a:rPr>
              <a:t>Create function for a </a:t>
            </a:r>
            <a:r>
              <a:rPr b="1" lang="en-US" sz="1693">
                <a:solidFill>
                  <a:schemeClr val="lt1"/>
                </a:solidFill>
              </a:rPr>
              <a:t>simple text pre-processing &amp; modelling</a:t>
            </a:r>
            <a:endParaRPr sz="1693">
              <a:solidFill>
                <a:srgbClr val="FFFFFF"/>
              </a:solidFill>
            </a:endParaRPr>
          </a:p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Run prediction</a:t>
            </a:r>
            <a:endParaRPr sz="1693">
              <a:solidFill>
                <a:srgbClr val="FFFFFF"/>
              </a:solidFill>
            </a:endParaRPr>
          </a:p>
        </p:txBody>
      </p:sp>
      <p:pic>
        <p:nvPicPr>
          <p:cNvPr id="576" name="Google Shape;576;g20c2dd0b02a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5000" y="6577309"/>
            <a:ext cx="612554" cy="47549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20c2dd0b02a_0_7"/>
          <p:cNvSpPr txBox="1"/>
          <p:nvPr/>
        </p:nvSpPr>
        <p:spPr>
          <a:xfrm>
            <a:off x="2588253" y="6380000"/>
            <a:ext cx="4472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3">
                <a:solidFill>
                  <a:srgbClr val="FFFFFF"/>
                </a:solidFill>
              </a:rPr>
              <a:t>How to use it?</a:t>
            </a:r>
            <a:endParaRPr/>
          </a:p>
        </p:txBody>
      </p:sp>
      <p:sp>
        <p:nvSpPr>
          <p:cNvPr id="578" name="Google Shape;578;g20c2dd0b02a_0_7"/>
          <p:cNvSpPr txBox="1"/>
          <p:nvPr/>
        </p:nvSpPr>
        <p:spPr>
          <a:xfrm>
            <a:off x="2615300" y="7052800"/>
            <a:ext cx="52566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Enter their skills, qualification and tools learned.</a:t>
            </a:r>
            <a:endParaRPr sz="1693">
              <a:solidFill>
                <a:srgbClr val="FFFFFF"/>
              </a:solidFill>
            </a:endParaRPr>
          </a:p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Click the “Predict” button.</a:t>
            </a:r>
            <a:endParaRPr sz="1693">
              <a:solidFill>
                <a:srgbClr val="FFFFFF"/>
              </a:solidFill>
            </a:endParaRPr>
          </a:p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Generate a label with highest probability</a:t>
            </a:r>
            <a:endParaRPr sz="1693">
              <a:solidFill>
                <a:srgbClr val="FFFFFF"/>
              </a:solidFill>
            </a:endParaRPr>
          </a:p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Showing 4 job roles probability as well,</a:t>
            </a:r>
            <a:endParaRPr sz="1693">
              <a:solidFill>
                <a:srgbClr val="FFFFFF"/>
              </a:solidFill>
            </a:endParaRPr>
          </a:p>
          <a:p>
            <a:pPr indent="-336105" lvl="1" marL="9144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lphaLcPeriod"/>
            </a:pPr>
            <a:r>
              <a:rPr lang="en-US" sz="1693">
                <a:solidFill>
                  <a:srgbClr val="FFFFFF"/>
                </a:solidFill>
              </a:rPr>
              <a:t>To identify which are other jobs that suit the user as well.</a:t>
            </a:r>
            <a:endParaRPr sz="1693">
              <a:solidFill>
                <a:srgbClr val="FFFFFF"/>
              </a:solidFill>
            </a:endParaRPr>
          </a:p>
          <a:p>
            <a:pPr indent="-336105" lvl="1" marL="9144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lphaLcPeriod"/>
            </a:pPr>
            <a:r>
              <a:rPr lang="en-US" sz="1693">
                <a:solidFill>
                  <a:srgbClr val="FFFFFF"/>
                </a:solidFill>
              </a:rPr>
              <a:t>If do not like the first job maybe choose the second highest.</a:t>
            </a:r>
            <a:endParaRPr sz="1693">
              <a:solidFill>
                <a:srgbClr val="FFFFFF"/>
              </a:solidFill>
            </a:endParaRPr>
          </a:p>
        </p:txBody>
      </p:sp>
      <p:pic>
        <p:nvPicPr>
          <p:cNvPr id="579" name="Google Shape;579;g20c2dd0b02a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8700" y="2954500"/>
            <a:ext cx="9653012" cy="4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20c2dd0b02a_0_7"/>
          <p:cNvSpPr txBox="1"/>
          <p:nvPr/>
        </p:nvSpPr>
        <p:spPr>
          <a:xfrm>
            <a:off x="8184275" y="2355975"/>
            <a:ext cx="283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g20c2dd0b02a_0_74"/>
          <p:cNvPicPr preferRelativeResize="0"/>
          <p:nvPr/>
        </p:nvPicPr>
        <p:blipFill rotWithShape="1">
          <a:blip r:embed="rId3">
            <a:alphaModFix/>
          </a:blip>
          <a:srcRect b="12405" l="0" r="0" t="12592"/>
          <a:stretch/>
        </p:blipFill>
        <p:spPr>
          <a:xfrm>
            <a:off x="0" y="0"/>
            <a:ext cx="18287999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20c2dd0b02a_0_74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-10732207">
            <a:off x="7835833" y="-341445"/>
            <a:ext cx="14126902" cy="1412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20c2dd0b02a_0_74"/>
          <p:cNvPicPr preferRelativeResize="0"/>
          <p:nvPr/>
        </p:nvPicPr>
        <p:blipFill rotWithShape="1">
          <a:blip r:embed="rId5">
            <a:alphaModFix amt="17000"/>
          </a:blip>
          <a:srcRect b="0" l="0" r="0" t="0"/>
          <a:stretch/>
        </p:blipFill>
        <p:spPr>
          <a:xfrm>
            <a:off x="3869018" y="0"/>
            <a:ext cx="10418482" cy="1041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20c2dd0b02a_0_74"/>
          <p:cNvPicPr preferRelativeResize="0"/>
          <p:nvPr/>
        </p:nvPicPr>
        <p:blipFill rotWithShape="1">
          <a:blip r:embed="rId6">
            <a:alphaModFix amt="29000"/>
          </a:blip>
          <a:srcRect b="0" l="0" r="0" t="0"/>
          <a:stretch/>
        </p:blipFill>
        <p:spPr>
          <a:xfrm rot="-5742041">
            <a:off x="2609858" y="-1620036"/>
            <a:ext cx="12936810" cy="1352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20c2dd0b02a_0_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002772">
            <a:off x="7720179" y="6193841"/>
            <a:ext cx="4460745" cy="232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0c2dd0b02a_0_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547202" y="-2603804"/>
            <a:ext cx="409235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20c2dd0b02a_0_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752675" y="9002992"/>
            <a:ext cx="409235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0c2dd0b02a_0_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5153" y="2884050"/>
            <a:ext cx="373664" cy="37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20c2dd0b02a_0_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12452" y="5525556"/>
            <a:ext cx="373664" cy="37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20c2dd0b02a_0_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544" y="7997985"/>
            <a:ext cx="244053" cy="24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20c2dd0b02a_0_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54052" y="1942039"/>
            <a:ext cx="244053" cy="24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20c2dd0b02a_0_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41441" y="9136274"/>
            <a:ext cx="244053" cy="24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20c2dd0b02a_0_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97459" y="3163866"/>
            <a:ext cx="693080" cy="69308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20c2dd0b02a_0_74"/>
          <p:cNvSpPr txBox="1"/>
          <p:nvPr/>
        </p:nvSpPr>
        <p:spPr>
          <a:xfrm>
            <a:off x="5023350" y="4538700"/>
            <a:ext cx="82413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80">
                <a:solidFill>
                  <a:srgbClr val="FFFFFF"/>
                </a:solidFill>
              </a:rPr>
              <a:t>Thank You!</a:t>
            </a:r>
            <a:endParaRPr/>
          </a:p>
        </p:txBody>
      </p:sp>
      <p:pic>
        <p:nvPicPr>
          <p:cNvPr id="599" name="Google Shape;599;g20c2dd0b02a_0_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998460" y="841868"/>
            <a:ext cx="373664" cy="37366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20c2dd0b02a_0_74"/>
          <p:cNvSpPr txBox="1"/>
          <p:nvPr/>
        </p:nvSpPr>
        <p:spPr>
          <a:xfrm>
            <a:off x="10398750" y="9136263"/>
            <a:ext cx="757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Members: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Zhang Xiang, Joanne, Ulysse &amp; Clara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20c2dd0b02a_0_74"/>
          <p:cNvSpPr txBox="1"/>
          <p:nvPr/>
        </p:nvSpPr>
        <p:spPr>
          <a:xfrm>
            <a:off x="10398750" y="8566875"/>
            <a:ext cx="689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Name: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Anyhow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781000" y="2653796"/>
            <a:ext cx="27069000" cy="768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 b="20271" l="0" r="0" t="22805"/>
          <a:stretch/>
        </p:blipFill>
        <p:spPr>
          <a:xfrm>
            <a:off x="1372635" y="3186220"/>
            <a:ext cx="8620543" cy="490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8451" y="3082421"/>
            <a:ext cx="8848911" cy="675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15906">
            <a:off x="4457096" y="2982567"/>
            <a:ext cx="3401606" cy="18273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4"/>
          <p:cNvCxnSpPr/>
          <p:nvPr/>
        </p:nvCxnSpPr>
        <p:spPr>
          <a:xfrm>
            <a:off x="16961186" y="9596014"/>
            <a:ext cx="596229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6" name="Google Shape;126;p4"/>
          <p:cNvSpPr txBox="1"/>
          <p:nvPr/>
        </p:nvSpPr>
        <p:spPr>
          <a:xfrm>
            <a:off x="7553464" y="1503708"/>
            <a:ext cx="4168441" cy="115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/>
          </a:p>
        </p:txBody>
      </p:sp>
      <p:grpSp>
        <p:nvGrpSpPr>
          <p:cNvPr id="127" name="Google Shape;127;p4"/>
          <p:cNvGrpSpPr/>
          <p:nvPr/>
        </p:nvGrpSpPr>
        <p:grpSpPr>
          <a:xfrm>
            <a:off x="7343163" y="1789023"/>
            <a:ext cx="4136160" cy="3610889"/>
            <a:chOff x="0" y="-38100"/>
            <a:chExt cx="974678" cy="850900"/>
          </a:xfrm>
        </p:grpSpPr>
        <p:sp>
          <p:nvSpPr>
            <p:cNvPr id="128" name="Google Shape;128;p4"/>
            <p:cNvSpPr/>
            <p:nvPr/>
          </p:nvSpPr>
          <p:spPr>
            <a:xfrm>
              <a:off x="0" y="0"/>
              <a:ext cx="974678" cy="73375"/>
            </a:xfrm>
            <a:custGeom>
              <a:rect b="b" l="l" r="r" t="t"/>
              <a:pathLst>
                <a:path extrusionOk="0" h="73375" w="974678">
                  <a:moveTo>
                    <a:pt x="0" y="0"/>
                  </a:moveTo>
                  <a:lnTo>
                    <a:pt x="974678" y="0"/>
                  </a:lnTo>
                  <a:lnTo>
                    <a:pt x="974678" y="73375"/>
                  </a:lnTo>
                  <a:lnTo>
                    <a:pt x="0" y="73375"/>
                  </a:lnTo>
                  <a:close/>
                </a:path>
              </a:pathLst>
            </a:custGeom>
            <a:solidFill>
              <a:srgbClr val="290B66"/>
            </a:solidFill>
            <a:ln>
              <a:noFill/>
            </a:ln>
          </p:spPr>
        </p:sp>
        <p:sp>
          <p:nvSpPr>
            <p:cNvPr id="129" name="Google Shape;129;p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0" name="Google Shape;13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703464">
            <a:off x="2352648" y="4492944"/>
            <a:ext cx="3100995" cy="310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703464">
            <a:off x="4503534" y="3337840"/>
            <a:ext cx="3100995" cy="310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703464">
            <a:off x="6477535" y="5447112"/>
            <a:ext cx="1973294" cy="197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572218">
            <a:off x="6313933" y="6559719"/>
            <a:ext cx="2226742" cy="119618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3007083" y="5649018"/>
            <a:ext cx="17922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600+</a:t>
            </a:r>
            <a:endParaRPr/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8100000">
            <a:off x="1417258" y="5686161"/>
            <a:ext cx="3652519" cy="19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703464">
            <a:off x="2722605" y="4348413"/>
            <a:ext cx="280594" cy="28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703464">
            <a:off x="5232467" y="6873332"/>
            <a:ext cx="280594" cy="28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703464">
            <a:off x="8481405" y="6137633"/>
            <a:ext cx="235729" cy="23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703464">
            <a:off x="7662197" y="5052909"/>
            <a:ext cx="181181" cy="18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11759" y="3528016"/>
            <a:ext cx="649943" cy="64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703464">
            <a:off x="11559975" y="3675826"/>
            <a:ext cx="353511" cy="35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 txBox="1"/>
          <p:nvPr/>
        </p:nvSpPr>
        <p:spPr>
          <a:xfrm>
            <a:off x="7553464" y="1242203"/>
            <a:ext cx="4003341" cy="115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5261836" y="4402986"/>
            <a:ext cx="17922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800+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7053961" y="6098091"/>
            <a:ext cx="12114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200+</a:t>
            </a:r>
            <a:endParaRPr/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396934" y="5718877"/>
            <a:ext cx="649943" cy="64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382108" y="7657446"/>
            <a:ext cx="649943" cy="64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703464">
            <a:off x="11538157" y="5848378"/>
            <a:ext cx="375031" cy="37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703464">
            <a:off x="11530324" y="7816133"/>
            <a:ext cx="353511" cy="35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"/>
          <p:cNvSpPr txBox="1"/>
          <p:nvPr/>
        </p:nvSpPr>
        <p:spPr>
          <a:xfrm>
            <a:off x="12269525" y="3558675"/>
            <a:ext cx="4941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17">
                <a:solidFill>
                  <a:schemeClr val="lt1"/>
                </a:solidFill>
              </a:rPr>
              <a:t>Unsure of Future Career</a:t>
            </a:r>
            <a:endParaRPr sz="2717">
              <a:solidFill>
                <a:srgbClr val="FFFFFF"/>
              </a:solidFill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12262626" y="5749477"/>
            <a:ext cx="5301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17">
                <a:solidFill>
                  <a:srgbClr val="FFFFFF"/>
                </a:solidFill>
              </a:rPr>
              <a:t>Applicant Competition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12269528" y="4092338"/>
            <a:ext cx="4136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17">
                <a:solidFill>
                  <a:srgbClr val="FFFFFF"/>
                </a:solidFill>
              </a:rPr>
              <a:t>Not knowing which job they enjoy.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12276437" y="6268559"/>
            <a:ext cx="54159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917">
                <a:solidFill>
                  <a:schemeClr val="lt1"/>
                </a:solidFill>
              </a:rPr>
              <a:t>Have to compete with other applicant for job position.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7">
              <a:solidFill>
                <a:srgbClr val="FFFFFF"/>
              </a:solidFill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12276437" y="8138837"/>
            <a:ext cx="54159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17">
                <a:solidFill>
                  <a:srgbClr val="FFFFFF"/>
                </a:solidFill>
              </a:rPr>
              <a:t>Spend too much time in researching for multiple job position.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12262626" y="7672752"/>
            <a:ext cx="5301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17">
                <a:solidFill>
                  <a:srgbClr val="FFFFFF"/>
                </a:solidFill>
              </a:rPr>
              <a:t>Time Wasted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 rot="10703464">
            <a:off x="266592" y="573774"/>
            <a:ext cx="9580616" cy="958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4">
            <a:alphaModFix amt="49000"/>
          </a:blip>
          <a:srcRect b="0" l="0" r="0" t="0"/>
          <a:stretch/>
        </p:blipFill>
        <p:spPr>
          <a:xfrm rot="10703464">
            <a:off x="2108268" y="2400153"/>
            <a:ext cx="6074101" cy="607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446862" y="4134705"/>
            <a:ext cx="9713306" cy="352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732207">
            <a:off x="9792953" y="-202006"/>
            <a:ext cx="14126902" cy="14126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5"/>
          <p:cNvCxnSpPr/>
          <p:nvPr/>
        </p:nvCxnSpPr>
        <p:spPr>
          <a:xfrm>
            <a:off x="1028700" y="737764"/>
            <a:ext cx="596229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65" name="Google Shape;16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56404" y="737764"/>
            <a:ext cx="1520611" cy="154021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"/>
          <p:cNvSpPr txBox="1"/>
          <p:nvPr/>
        </p:nvSpPr>
        <p:spPr>
          <a:xfrm>
            <a:off x="10796921" y="2157044"/>
            <a:ext cx="50220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9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sp>
        <p:nvSpPr>
          <p:cNvPr id="167" name="Google Shape;167;p5"/>
          <p:cNvSpPr txBox="1"/>
          <p:nvPr/>
        </p:nvSpPr>
        <p:spPr>
          <a:xfrm>
            <a:off x="10796934" y="1885923"/>
            <a:ext cx="48231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9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10796925" y="3693088"/>
            <a:ext cx="6934200" cy="4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7">
                <a:solidFill>
                  <a:srgbClr val="FFFFFF"/>
                </a:solidFill>
              </a:rPr>
              <a:t>Build </a:t>
            </a:r>
            <a:r>
              <a:rPr b="1" lang="en-US" sz="2807">
                <a:solidFill>
                  <a:srgbClr val="FFFFFF"/>
                </a:solidFill>
              </a:rPr>
              <a:t>multi-class classification model</a:t>
            </a:r>
            <a:r>
              <a:rPr lang="en-US" sz="2807">
                <a:solidFill>
                  <a:srgbClr val="FFFFFF"/>
                </a:solidFill>
              </a:rPr>
              <a:t> to predict job roles such as </a:t>
            </a:r>
            <a:r>
              <a:rPr b="1" lang="en-US" sz="2807">
                <a:solidFill>
                  <a:srgbClr val="FFFFFF"/>
                </a:solidFill>
              </a:rPr>
              <a:t>[ Data Analyst, Data Scientist, Software Engineer and Business Analyst ] </a:t>
            </a:r>
            <a:r>
              <a:rPr lang="en-US" sz="2807">
                <a:solidFill>
                  <a:srgbClr val="FFFFFF"/>
                </a:solidFill>
              </a:rPr>
              <a:t>through job description texts. Additionally, showing probability how they fit into each position.</a:t>
            </a:r>
            <a:endParaRPr sz="2807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7">
                <a:solidFill>
                  <a:srgbClr val="FFFFFF"/>
                </a:solidFill>
              </a:rPr>
              <a:t>Benefit: Job seeker can spend more time in resume and interview preparation.</a:t>
            </a:r>
            <a:endParaRPr sz="2807">
              <a:solidFill>
                <a:srgbClr val="FFFFFF"/>
              </a:solidFill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55044" y="9135378"/>
            <a:ext cx="1520611" cy="154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 rot="-5742041">
            <a:off x="2653508" y="-1741711"/>
            <a:ext cx="12936810" cy="1352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930877" y="-508504"/>
            <a:ext cx="27069000" cy="76808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7"/>
          <p:cNvGrpSpPr/>
          <p:nvPr/>
        </p:nvGrpSpPr>
        <p:grpSpPr>
          <a:xfrm>
            <a:off x="1657350" y="2719858"/>
            <a:ext cx="3086100" cy="5211961"/>
            <a:chOff x="0" y="-38100"/>
            <a:chExt cx="812800" cy="1372698"/>
          </a:xfrm>
        </p:grpSpPr>
        <p:sp>
          <p:nvSpPr>
            <p:cNvPr id="177" name="Google Shape;177;p7"/>
            <p:cNvSpPr/>
            <p:nvPr/>
          </p:nvSpPr>
          <p:spPr>
            <a:xfrm>
              <a:off x="0" y="0"/>
              <a:ext cx="812800" cy="1334598"/>
            </a:xfrm>
            <a:custGeom>
              <a:rect b="b" l="l" r="r" t="t"/>
              <a:pathLst>
                <a:path extrusionOk="0" h="133459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206657"/>
                  </a:lnTo>
                  <a:cubicBezTo>
                    <a:pt x="812800" y="1240589"/>
                    <a:pt x="799321" y="1273131"/>
                    <a:pt x="775327" y="1297125"/>
                  </a:cubicBezTo>
                  <a:cubicBezTo>
                    <a:pt x="751333" y="1321118"/>
                    <a:pt x="718791" y="1334598"/>
                    <a:pt x="684859" y="1334598"/>
                  </a:cubicBezTo>
                  <a:lnTo>
                    <a:pt x="127941" y="1334598"/>
                  </a:lnTo>
                  <a:cubicBezTo>
                    <a:pt x="94009" y="1334598"/>
                    <a:pt x="61467" y="1321118"/>
                    <a:pt x="37473" y="1297125"/>
                  </a:cubicBezTo>
                  <a:cubicBezTo>
                    <a:pt x="13479" y="1273131"/>
                    <a:pt x="0" y="1240589"/>
                    <a:pt x="0" y="120665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7"/>
          <p:cNvGrpSpPr/>
          <p:nvPr/>
        </p:nvGrpSpPr>
        <p:grpSpPr>
          <a:xfrm>
            <a:off x="5770519" y="2719858"/>
            <a:ext cx="3086100" cy="5211961"/>
            <a:chOff x="0" y="-38100"/>
            <a:chExt cx="812800" cy="1372698"/>
          </a:xfrm>
        </p:grpSpPr>
        <p:sp>
          <p:nvSpPr>
            <p:cNvPr id="180" name="Google Shape;180;p7"/>
            <p:cNvSpPr/>
            <p:nvPr/>
          </p:nvSpPr>
          <p:spPr>
            <a:xfrm>
              <a:off x="0" y="0"/>
              <a:ext cx="812800" cy="1334598"/>
            </a:xfrm>
            <a:custGeom>
              <a:rect b="b" l="l" r="r" t="t"/>
              <a:pathLst>
                <a:path extrusionOk="0" h="133459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206657"/>
                  </a:lnTo>
                  <a:cubicBezTo>
                    <a:pt x="812800" y="1240589"/>
                    <a:pt x="799321" y="1273131"/>
                    <a:pt x="775327" y="1297125"/>
                  </a:cubicBezTo>
                  <a:cubicBezTo>
                    <a:pt x="751333" y="1321118"/>
                    <a:pt x="718791" y="1334598"/>
                    <a:pt x="684859" y="1334598"/>
                  </a:cubicBezTo>
                  <a:lnTo>
                    <a:pt x="127941" y="1334598"/>
                  </a:lnTo>
                  <a:cubicBezTo>
                    <a:pt x="94009" y="1334598"/>
                    <a:pt x="61467" y="1321118"/>
                    <a:pt x="37473" y="1297125"/>
                  </a:cubicBezTo>
                  <a:cubicBezTo>
                    <a:pt x="13479" y="1273131"/>
                    <a:pt x="0" y="1240589"/>
                    <a:pt x="0" y="120665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7"/>
          <p:cNvGrpSpPr/>
          <p:nvPr/>
        </p:nvGrpSpPr>
        <p:grpSpPr>
          <a:xfrm>
            <a:off x="9883688" y="2719858"/>
            <a:ext cx="3086100" cy="5211961"/>
            <a:chOff x="0" y="-38100"/>
            <a:chExt cx="812800" cy="1372698"/>
          </a:xfrm>
        </p:grpSpPr>
        <p:sp>
          <p:nvSpPr>
            <p:cNvPr id="183" name="Google Shape;183;p7"/>
            <p:cNvSpPr/>
            <p:nvPr/>
          </p:nvSpPr>
          <p:spPr>
            <a:xfrm>
              <a:off x="0" y="0"/>
              <a:ext cx="812800" cy="1334598"/>
            </a:xfrm>
            <a:custGeom>
              <a:rect b="b" l="l" r="r" t="t"/>
              <a:pathLst>
                <a:path extrusionOk="0" h="133459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206657"/>
                  </a:lnTo>
                  <a:cubicBezTo>
                    <a:pt x="812800" y="1240589"/>
                    <a:pt x="799321" y="1273131"/>
                    <a:pt x="775327" y="1297125"/>
                  </a:cubicBezTo>
                  <a:cubicBezTo>
                    <a:pt x="751333" y="1321118"/>
                    <a:pt x="718791" y="1334598"/>
                    <a:pt x="684859" y="1334598"/>
                  </a:cubicBezTo>
                  <a:lnTo>
                    <a:pt x="127941" y="1334598"/>
                  </a:lnTo>
                  <a:cubicBezTo>
                    <a:pt x="94009" y="1334598"/>
                    <a:pt x="61467" y="1321118"/>
                    <a:pt x="37473" y="1297125"/>
                  </a:cubicBezTo>
                  <a:cubicBezTo>
                    <a:pt x="13479" y="1273131"/>
                    <a:pt x="0" y="1240589"/>
                    <a:pt x="0" y="120665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7"/>
          <p:cNvGrpSpPr/>
          <p:nvPr/>
        </p:nvGrpSpPr>
        <p:grpSpPr>
          <a:xfrm>
            <a:off x="13998488" y="2719858"/>
            <a:ext cx="3086100" cy="5211961"/>
            <a:chOff x="0" y="-38100"/>
            <a:chExt cx="812800" cy="1372698"/>
          </a:xfrm>
        </p:grpSpPr>
        <p:sp>
          <p:nvSpPr>
            <p:cNvPr id="186" name="Google Shape;186;p7"/>
            <p:cNvSpPr/>
            <p:nvPr/>
          </p:nvSpPr>
          <p:spPr>
            <a:xfrm>
              <a:off x="0" y="0"/>
              <a:ext cx="812800" cy="1334598"/>
            </a:xfrm>
            <a:custGeom>
              <a:rect b="b" l="l" r="r" t="t"/>
              <a:pathLst>
                <a:path extrusionOk="0" h="133459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206657"/>
                  </a:lnTo>
                  <a:cubicBezTo>
                    <a:pt x="812800" y="1240589"/>
                    <a:pt x="799321" y="1273131"/>
                    <a:pt x="775327" y="1297125"/>
                  </a:cubicBezTo>
                  <a:cubicBezTo>
                    <a:pt x="751333" y="1321118"/>
                    <a:pt x="718791" y="1334598"/>
                    <a:pt x="684859" y="1334598"/>
                  </a:cubicBezTo>
                  <a:lnTo>
                    <a:pt x="127941" y="1334598"/>
                  </a:lnTo>
                  <a:cubicBezTo>
                    <a:pt x="94009" y="1334598"/>
                    <a:pt x="61467" y="1321118"/>
                    <a:pt x="37473" y="1297125"/>
                  </a:cubicBezTo>
                  <a:cubicBezTo>
                    <a:pt x="13479" y="1273131"/>
                    <a:pt x="0" y="1240589"/>
                    <a:pt x="0" y="120665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7"/>
          <p:cNvSpPr/>
          <p:nvPr/>
        </p:nvSpPr>
        <p:spPr>
          <a:xfrm>
            <a:off x="1933760" y="3331911"/>
            <a:ext cx="2533280" cy="2533280"/>
          </a:xfrm>
          <a:custGeom>
            <a:rect b="b" l="l" r="r" t="t"/>
            <a:pathLst>
              <a:path extrusionOk="0" h="3282950" w="3282950">
                <a:moveTo>
                  <a:pt x="0" y="0"/>
                </a:moveTo>
                <a:lnTo>
                  <a:pt x="2532380" y="0"/>
                </a:lnTo>
                <a:cubicBezTo>
                  <a:pt x="2946400" y="0"/>
                  <a:pt x="3282950" y="336550"/>
                  <a:pt x="3282950" y="750570"/>
                </a:cubicBezTo>
                <a:lnTo>
                  <a:pt x="3282950" y="750570"/>
                </a:lnTo>
                <a:lnTo>
                  <a:pt x="3282950" y="3282950"/>
                </a:lnTo>
                <a:lnTo>
                  <a:pt x="3282950" y="3282950"/>
                </a:lnTo>
                <a:lnTo>
                  <a:pt x="0" y="3282950"/>
                </a:lnTo>
                <a:lnTo>
                  <a:pt x="0" y="32829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7777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"/>
          <p:cNvSpPr/>
          <p:nvPr/>
        </p:nvSpPr>
        <p:spPr>
          <a:xfrm>
            <a:off x="6046929" y="3331911"/>
            <a:ext cx="2533280" cy="2533280"/>
          </a:xfrm>
          <a:custGeom>
            <a:rect b="b" l="l" r="r" t="t"/>
            <a:pathLst>
              <a:path extrusionOk="0" h="3282950" w="3282950">
                <a:moveTo>
                  <a:pt x="0" y="0"/>
                </a:moveTo>
                <a:lnTo>
                  <a:pt x="2532380" y="0"/>
                </a:lnTo>
                <a:cubicBezTo>
                  <a:pt x="2946400" y="0"/>
                  <a:pt x="3282950" y="336550"/>
                  <a:pt x="3282950" y="750570"/>
                </a:cubicBezTo>
                <a:lnTo>
                  <a:pt x="3282950" y="750570"/>
                </a:lnTo>
                <a:lnTo>
                  <a:pt x="3282950" y="3282950"/>
                </a:lnTo>
                <a:lnTo>
                  <a:pt x="3282950" y="3282950"/>
                </a:lnTo>
                <a:lnTo>
                  <a:pt x="0" y="3282950"/>
                </a:lnTo>
                <a:lnTo>
                  <a:pt x="0" y="32829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5045" r="-2504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"/>
          <p:cNvSpPr/>
          <p:nvPr/>
        </p:nvSpPr>
        <p:spPr>
          <a:xfrm>
            <a:off x="10160099" y="3331911"/>
            <a:ext cx="2533280" cy="2533280"/>
          </a:xfrm>
          <a:custGeom>
            <a:rect b="b" l="l" r="r" t="t"/>
            <a:pathLst>
              <a:path extrusionOk="0" h="3282950" w="3282950">
                <a:moveTo>
                  <a:pt x="0" y="0"/>
                </a:moveTo>
                <a:lnTo>
                  <a:pt x="2532380" y="0"/>
                </a:lnTo>
                <a:cubicBezTo>
                  <a:pt x="2946400" y="0"/>
                  <a:pt x="3282950" y="336550"/>
                  <a:pt x="3282950" y="750570"/>
                </a:cubicBezTo>
                <a:lnTo>
                  <a:pt x="3282950" y="750570"/>
                </a:lnTo>
                <a:lnTo>
                  <a:pt x="3282950" y="3282950"/>
                </a:lnTo>
                <a:lnTo>
                  <a:pt x="3282950" y="3282950"/>
                </a:lnTo>
                <a:lnTo>
                  <a:pt x="0" y="3282950"/>
                </a:lnTo>
                <a:lnTo>
                  <a:pt x="0" y="32829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"/>
          <p:cNvSpPr/>
          <p:nvPr/>
        </p:nvSpPr>
        <p:spPr>
          <a:xfrm>
            <a:off x="14274899" y="3331911"/>
            <a:ext cx="2533280" cy="2533280"/>
          </a:xfrm>
          <a:custGeom>
            <a:rect b="b" l="l" r="r" t="t"/>
            <a:pathLst>
              <a:path extrusionOk="0" h="3282950" w="3282950">
                <a:moveTo>
                  <a:pt x="0" y="0"/>
                </a:moveTo>
                <a:lnTo>
                  <a:pt x="2532380" y="0"/>
                </a:lnTo>
                <a:cubicBezTo>
                  <a:pt x="2946400" y="0"/>
                  <a:pt x="3282950" y="336550"/>
                  <a:pt x="3282950" y="750570"/>
                </a:cubicBezTo>
                <a:lnTo>
                  <a:pt x="3282950" y="750570"/>
                </a:lnTo>
                <a:lnTo>
                  <a:pt x="3282950" y="3282950"/>
                </a:lnTo>
                <a:lnTo>
                  <a:pt x="3282950" y="3282950"/>
                </a:lnTo>
                <a:lnTo>
                  <a:pt x="0" y="3282950"/>
                </a:lnTo>
                <a:lnTo>
                  <a:pt x="0" y="32829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3663" r="-2366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7"/>
          <p:cNvCxnSpPr/>
          <p:nvPr/>
        </p:nvCxnSpPr>
        <p:spPr>
          <a:xfrm>
            <a:off x="16488360" y="9486471"/>
            <a:ext cx="596229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93" name="Google Shape;19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80209" y="7330978"/>
            <a:ext cx="343231" cy="60084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"/>
          <p:cNvSpPr txBox="1"/>
          <p:nvPr/>
        </p:nvSpPr>
        <p:spPr>
          <a:xfrm>
            <a:off x="4582978" y="832025"/>
            <a:ext cx="95760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19">
                <a:solidFill>
                  <a:srgbClr val="FFFFFF"/>
                </a:solidFill>
              </a:rPr>
              <a:t>Development Process</a:t>
            </a:r>
            <a:endParaRPr/>
          </a:p>
        </p:txBody>
      </p:sp>
      <p:sp>
        <p:nvSpPr>
          <p:cNvPr id="195" name="Google Shape;195;p7"/>
          <p:cNvSpPr txBox="1"/>
          <p:nvPr/>
        </p:nvSpPr>
        <p:spPr>
          <a:xfrm>
            <a:off x="1933750" y="6132225"/>
            <a:ext cx="2808000" cy="17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Scraping (Credit to my group member)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32">
              <a:solidFill>
                <a:schemeClr val="dk1"/>
              </a:solidFill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6046925" y="6132225"/>
            <a:ext cx="2637900" cy="22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Understanding &amp; Data Cleaning</a:t>
            </a:r>
            <a:b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32">
              <a:solidFill>
                <a:schemeClr val="dk1"/>
              </a:solidFill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10160099" y="6132214"/>
            <a:ext cx="232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Modelling &amp; Evaluation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14379488" y="6132214"/>
            <a:ext cx="23238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32">
                <a:solidFill>
                  <a:srgbClr val="290B66"/>
                </a:solidFill>
              </a:rPr>
              <a:t>Model Testing &amp; Simple Deployment</a:t>
            </a:r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98588" y="7330978"/>
            <a:ext cx="343231" cy="60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21763" y="7330978"/>
            <a:ext cx="343231" cy="60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599298" y="7330978"/>
            <a:ext cx="343231" cy="600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08dc553f57_0_2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7732952" y="-1097713"/>
            <a:ext cx="15474081" cy="1547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08dc553f57_0_2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6780285" y="-1567556"/>
            <a:ext cx="16413742" cy="1641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08dc553f57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4181" y="1042850"/>
            <a:ext cx="11714242" cy="15593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g208dc553f57_0_2"/>
          <p:cNvGrpSpPr/>
          <p:nvPr/>
        </p:nvGrpSpPr>
        <p:grpSpPr>
          <a:xfrm>
            <a:off x="10209427" y="2392465"/>
            <a:ext cx="6743746" cy="10051412"/>
            <a:chOff x="0" y="-38100"/>
            <a:chExt cx="1776119" cy="2647268"/>
          </a:xfrm>
        </p:grpSpPr>
        <p:sp>
          <p:nvSpPr>
            <p:cNvPr id="210" name="Google Shape;210;g208dc553f57_0_2"/>
            <p:cNvSpPr/>
            <p:nvPr/>
          </p:nvSpPr>
          <p:spPr>
            <a:xfrm>
              <a:off x="0" y="0"/>
              <a:ext cx="1776119" cy="2609168"/>
            </a:xfrm>
            <a:custGeom>
              <a:rect b="b" l="l" r="r" t="t"/>
              <a:pathLst>
                <a:path extrusionOk="0" h="2609168" w="1776119">
                  <a:moveTo>
                    <a:pt x="58549" y="0"/>
                  </a:moveTo>
                  <a:lnTo>
                    <a:pt x="1717569" y="0"/>
                  </a:lnTo>
                  <a:cubicBezTo>
                    <a:pt x="1733098" y="0"/>
                    <a:pt x="1747990" y="6169"/>
                    <a:pt x="1758970" y="17149"/>
                  </a:cubicBezTo>
                  <a:cubicBezTo>
                    <a:pt x="1769950" y="28129"/>
                    <a:pt x="1776119" y="43021"/>
                    <a:pt x="1776119" y="58549"/>
                  </a:cubicBezTo>
                  <a:lnTo>
                    <a:pt x="1776119" y="2550619"/>
                  </a:lnTo>
                  <a:cubicBezTo>
                    <a:pt x="1776119" y="2582954"/>
                    <a:pt x="1749905" y="2609168"/>
                    <a:pt x="1717569" y="2609168"/>
                  </a:cubicBezTo>
                  <a:lnTo>
                    <a:pt x="58549" y="2609168"/>
                  </a:lnTo>
                  <a:cubicBezTo>
                    <a:pt x="43021" y="2609168"/>
                    <a:pt x="28129" y="2602999"/>
                    <a:pt x="17149" y="2592019"/>
                  </a:cubicBezTo>
                  <a:cubicBezTo>
                    <a:pt x="6169" y="2581039"/>
                    <a:pt x="0" y="2566147"/>
                    <a:pt x="0" y="2550619"/>
                  </a:cubicBezTo>
                  <a:lnTo>
                    <a:pt x="0" y="58549"/>
                  </a:lnTo>
                  <a:cubicBezTo>
                    <a:pt x="0" y="43021"/>
                    <a:pt x="6169" y="28129"/>
                    <a:pt x="17149" y="17149"/>
                  </a:cubicBezTo>
                  <a:cubicBezTo>
                    <a:pt x="28129" y="6169"/>
                    <a:pt x="43021" y="0"/>
                    <a:pt x="58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208dc553f57_0_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2" name="Google Shape;212;g208dc553f57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12059476" y="2124222"/>
            <a:ext cx="27069001" cy="7680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g208dc553f57_0_2"/>
          <p:cNvCxnSpPr/>
          <p:nvPr/>
        </p:nvCxnSpPr>
        <p:spPr>
          <a:xfrm>
            <a:off x="15925800" y="737764"/>
            <a:ext cx="596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14" name="Google Shape;214;g208dc553f57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2025" y="3216672"/>
            <a:ext cx="612554" cy="475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08dc553f57_0_2"/>
          <p:cNvSpPr txBox="1"/>
          <p:nvPr/>
        </p:nvSpPr>
        <p:spPr>
          <a:xfrm>
            <a:off x="1475000" y="1575975"/>
            <a:ext cx="67437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Data Scraping</a:t>
            </a:r>
            <a:endParaRPr/>
          </a:p>
        </p:txBody>
      </p:sp>
      <p:sp>
        <p:nvSpPr>
          <p:cNvPr id="216" name="Google Shape;216;g208dc553f57_0_2"/>
          <p:cNvSpPr txBox="1"/>
          <p:nvPr/>
        </p:nvSpPr>
        <p:spPr>
          <a:xfrm>
            <a:off x="2615300" y="3019375"/>
            <a:ext cx="5376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3">
                <a:solidFill>
                  <a:srgbClr val="FFFFFF"/>
                </a:solidFill>
              </a:rPr>
              <a:t>All </a:t>
            </a:r>
            <a:r>
              <a:rPr lang="en-US" sz="4003">
                <a:solidFill>
                  <a:srgbClr val="FFFFFF"/>
                </a:solidFill>
              </a:rPr>
              <a:t>Members Involved</a:t>
            </a:r>
            <a:endParaRPr/>
          </a:p>
        </p:txBody>
      </p:sp>
      <p:sp>
        <p:nvSpPr>
          <p:cNvPr id="217" name="Google Shape;217;g208dc553f57_0_2"/>
          <p:cNvSpPr txBox="1"/>
          <p:nvPr/>
        </p:nvSpPr>
        <p:spPr>
          <a:xfrm>
            <a:off x="2615275" y="3922038"/>
            <a:ext cx="51360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3">
                <a:solidFill>
                  <a:srgbClr val="FFFFFF"/>
                </a:solidFill>
              </a:rPr>
              <a:t>Each individual is assigned to a different job search website and scrape 4 different IT roles.</a:t>
            </a:r>
            <a:endParaRPr sz="1693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3">
                <a:solidFill>
                  <a:srgbClr val="FFFFFF"/>
                </a:solidFill>
              </a:rPr>
              <a:t>Website scraped: Indeed, Glassdoor, Jobstreet and LinkedIn.</a:t>
            </a:r>
            <a:endParaRPr sz="1693">
              <a:solidFill>
                <a:srgbClr val="FFFFFF"/>
              </a:solidFill>
            </a:endParaRPr>
          </a:p>
        </p:txBody>
      </p:sp>
      <p:pic>
        <p:nvPicPr>
          <p:cNvPr id="218" name="Google Shape;218;g208dc553f57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5000" y="5726884"/>
            <a:ext cx="612554" cy="475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08dc553f57_0_2"/>
          <p:cNvSpPr txBox="1"/>
          <p:nvPr/>
        </p:nvSpPr>
        <p:spPr>
          <a:xfrm>
            <a:off x="2588253" y="5529575"/>
            <a:ext cx="4472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3">
                <a:solidFill>
                  <a:srgbClr val="FFFFFF"/>
                </a:solidFill>
              </a:rPr>
              <a:t>Task to Complete</a:t>
            </a:r>
            <a:endParaRPr/>
          </a:p>
        </p:txBody>
      </p:sp>
      <p:sp>
        <p:nvSpPr>
          <p:cNvPr id="220" name="Google Shape;220;g208dc553f57_0_2"/>
          <p:cNvSpPr txBox="1"/>
          <p:nvPr/>
        </p:nvSpPr>
        <p:spPr>
          <a:xfrm>
            <a:off x="2588255" y="6432250"/>
            <a:ext cx="47889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Look for each job available in each website =&gt; Assign different amount of data for each job role to scrape for each </a:t>
            </a:r>
            <a:r>
              <a:rPr lang="en-US" sz="1693">
                <a:solidFill>
                  <a:srgbClr val="FFFFFF"/>
                </a:solidFill>
              </a:rPr>
              <a:t>member.</a:t>
            </a:r>
            <a:endParaRPr sz="1693">
              <a:solidFill>
                <a:srgbClr val="FFFFFF"/>
              </a:solidFill>
            </a:endParaRPr>
          </a:p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Scrape approximately 700 rows of data for each job position. Totalling up to scrape more than 2500/person =&gt; More than 10000 in total.</a:t>
            </a:r>
            <a:endParaRPr sz="1693">
              <a:solidFill>
                <a:srgbClr val="FFFFFF"/>
              </a:solidFill>
            </a:endParaRPr>
          </a:p>
          <a:p>
            <a:pPr indent="-336105" lvl="0" marL="45720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93"/>
              <a:buAutoNum type="arabicPeriod"/>
            </a:pPr>
            <a:r>
              <a:rPr lang="en-US" sz="1693">
                <a:solidFill>
                  <a:srgbClr val="FFFFFF"/>
                </a:solidFill>
              </a:rPr>
              <a:t>Synch</a:t>
            </a:r>
            <a:r>
              <a:rPr lang="en-US" sz="1693">
                <a:solidFill>
                  <a:srgbClr val="FFFFFF"/>
                </a:solidFill>
              </a:rPr>
              <a:t>ronize data to scrape for each member. E.g. Each member should have column of “Role”, “Title” …</a:t>
            </a:r>
            <a:endParaRPr sz="1693">
              <a:solidFill>
                <a:srgbClr val="FFFFFF"/>
              </a:solidFill>
            </a:endParaRPr>
          </a:p>
        </p:txBody>
      </p:sp>
      <p:pic>
        <p:nvPicPr>
          <p:cNvPr id="221" name="Google Shape;221;g208dc553f57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16550" y="3731199"/>
            <a:ext cx="4104025" cy="48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08dc553f57_0_2"/>
          <p:cNvSpPr txBox="1"/>
          <p:nvPr/>
        </p:nvSpPr>
        <p:spPr>
          <a:xfrm>
            <a:off x="10325475" y="2751775"/>
            <a:ext cx="561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Excel Sheet with Data Scrape from Indeed.com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08dc553f57_0_2"/>
          <p:cNvSpPr txBox="1"/>
          <p:nvPr/>
        </p:nvSpPr>
        <p:spPr>
          <a:xfrm>
            <a:off x="10325475" y="3143775"/>
            <a:ext cx="537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Python Library Used: Beautiful Soup, Selenium, Pandas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08dc553f57_0_2"/>
          <p:cNvSpPr txBox="1"/>
          <p:nvPr/>
        </p:nvSpPr>
        <p:spPr>
          <a:xfrm>
            <a:off x="14520575" y="3574875"/>
            <a:ext cx="2328300" cy="6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Issues Faced: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Banned by cloudflare: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Identified as robot.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Solution: Use the time.sleep(2) to pause scraping for 2 second.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making it act more like a human being.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Duplicate Drop Posting was found.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Decide to remove duplicated posting.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08dc553f57_0_2"/>
          <p:cNvSpPr txBox="1"/>
          <p:nvPr/>
        </p:nvSpPr>
        <p:spPr>
          <a:xfrm>
            <a:off x="10209425" y="8720200"/>
            <a:ext cx="4599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Final: Merging everyone’s dataset and begin Data Understanding and Pre-Processing individually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20c2dd0b02a_0_32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7732952" y="-1097713"/>
            <a:ext cx="15474081" cy="1547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0c2dd0b02a_0_32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6618510" y="-1567556"/>
            <a:ext cx="16413742" cy="1641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0c2dd0b02a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2239426" y="2227172"/>
            <a:ext cx="27069001" cy="7680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g20c2dd0b02a_0_32"/>
          <p:cNvCxnSpPr/>
          <p:nvPr/>
        </p:nvCxnSpPr>
        <p:spPr>
          <a:xfrm>
            <a:off x="15925800" y="737764"/>
            <a:ext cx="596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4" name="Google Shape;234;g20c2dd0b02a_0_32"/>
          <p:cNvSpPr txBox="1"/>
          <p:nvPr/>
        </p:nvSpPr>
        <p:spPr>
          <a:xfrm rot="-5400000">
            <a:off x="-2076775" y="4015250"/>
            <a:ext cx="67437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Data Scraping</a:t>
            </a:r>
            <a:endParaRPr/>
          </a:p>
        </p:txBody>
      </p:sp>
      <p:sp>
        <p:nvSpPr>
          <p:cNvPr id="235" name="Google Shape;235;g20c2dd0b02a_0_32"/>
          <p:cNvSpPr txBox="1"/>
          <p:nvPr/>
        </p:nvSpPr>
        <p:spPr>
          <a:xfrm>
            <a:off x="8177200" y="462125"/>
            <a:ext cx="561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Scrape from Indeed.com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20c2dd0b02a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7200" y="1783400"/>
            <a:ext cx="8296275" cy="72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0c2dd0b02a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200" y="9177150"/>
            <a:ext cx="35242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0c2dd0b02a_0_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7200" y="1116650"/>
            <a:ext cx="8296276" cy="49294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0c2dd0b02a_0_32"/>
          <p:cNvSpPr txBox="1"/>
          <p:nvPr/>
        </p:nvSpPr>
        <p:spPr>
          <a:xfrm>
            <a:off x="12748538" y="613750"/>
            <a:ext cx="35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for the 4 Job Roles in Singapore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g20c2dd0b02a_0_32"/>
          <p:cNvCxnSpPr>
            <a:stCxn id="238" idx="0"/>
            <a:endCxn id="239" idx="1"/>
          </p:cNvCxnSpPr>
          <p:nvPr/>
        </p:nvCxnSpPr>
        <p:spPr>
          <a:xfrm flipH="1" rot="10800000">
            <a:off x="12325338" y="813950"/>
            <a:ext cx="423300" cy="30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g20c2dd0b02a_0_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2625" y="1971763"/>
            <a:ext cx="51911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0c2dd0b02a_0_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2624" y="1575425"/>
            <a:ext cx="5612700" cy="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0c2dd0b02a_0_32"/>
          <p:cNvSpPr txBox="1"/>
          <p:nvPr/>
        </p:nvSpPr>
        <p:spPr>
          <a:xfrm>
            <a:off x="2392613" y="1116650"/>
            <a:ext cx="35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Scrape all 4 job roles.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20c2dd0b02a_0_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92625" y="3644155"/>
            <a:ext cx="5545464" cy="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0c2dd0b02a_0_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52050" y="4201679"/>
            <a:ext cx="5191125" cy="62344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0c2dd0b02a_0_32"/>
          <p:cNvSpPr/>
          <p:nvPr/>
        </p:nvSpPr>
        <p:spPr>
          <a:xfrm>
            <a:off x="2452050" y="4385338"/>
            <a:ext cx="2231100" cy="23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g20c2dd0b02a_0_32"/>
          <p:cNvCxnSpPr>
            <a:stCxn id="246" idx="0"/>
            <a:endCxn id="244" idx="2"/>
          </p:cNvCxnSpPr>
          <p:nvPr/>
        </p:nvCxnSpPr>
        <p:spPr>
          <a:xfrm flipH="1" rot="10800000">
            <a:off x="3567600" y="3946738"/>
            <a:ext cx="1597800" cy="43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g20c2dd0b02a_0_32"/>
          <p:cNvSpPr txBox="1"/>
          <p:nvPr/>
        </p:nvSpPr>
        <p:spPr>
          <a:xfrm>
            <a:off x="2439038" y="3186338"/>
            <a:ext cx="35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Scrape Description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g20c2dd0b02a_0_32"/>
          <p:cNvPicPr preferRelativeResize="0"/>
          <p:nvPr/>
        </p:nvPicPr>
        <p:blipFill rotWithShape="1">
          <a:blip r:embed="rId12">
            <a:alphaModFix/>
          </a:blip>
          <a:srcRect b="0" l="1100" r="-1099" t="0"/>
          <a:stretch/>
        </p:blipFill>
        <p:spPr>
          <a:xfrm>
            <a:off x="2437188" y="5079949"/>
            <a:ext cx="5456345" cy="474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g20c2dd0b02a_0_32"/>
          <p:cNvCxnSpPr/>
          <p:nvPr/>
        </p:nvCxnSpPr>
        <p:spPr>
          <a:xfrm flipH="1">
            <a:off x="6995700" y="3960925"/>
            <a:ext cx="3291300" cy="246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g20c2dd0b02a_0_32"/>
          <p:cNvCxnSpPr>
            <a:stCxn id="242" idx="3"/>
          </p:cNvCxnSpPr>
          <p:nvPr/>
        </p:nvCxnSpPr>
        <p:spPr>
          <a:xfrm>
            <a:off x="8005325" y="1716625"/>
            <a:ext cx="1170300" cy="5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2" name="Google Shape;252;g20c2dd0b02a_0_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39038" y="4845300"/>
            <a:ext cx="48863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0c2dd0b02a_0_32"/>
          <p:cNvSpPr/>
          <p:nvPr/>
        </p:nvSpPr>
        <p:spPr>
          <a:xfrm>
            <a:off x="4139770" y="1621363"/>
            <a:ext cx="1401900" cy="19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0c2dd0b02a_0_32"/>
          <p:cNvSpPr/>
          <p:nvPr/>
        </p:nvSpPr>
        <p:spPr>
          <a:xfrm>
            <a:off x="5771748" y="1621375"/>
            <a:ext cx="779700" cy="19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0c2dd0b02a_0_32"/>
          <p:cNvSpPr/>
          <p:nvPr/>
        </p:nvSpPr>
        <p:spPr>
          <a:xfrm>
            <a:off x="7115077" y="1621375"/>
            <a:ext cx="210300" cy="19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0c2dd0b02a_0_32"/>
          <p:cNvSpPr/>
          <p:nvPr/>
        </p:nvSpPr>
        <p:spPr>
          <a:xfrm>
            <a:off x="3612275" y="3671525"/>
            <a:ext cx="2399400" cy="24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08dc553f57_0_116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7623652" y="-1043063"/>
            <a:ext cx="15474081" cy="1547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08dc553f57_0_116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6670985" y="-1512893"/>
            <a:ext cx="16413742" cy="164137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g208dc553f57_0_116"/>
          <p:cNvGrpSpPr/>
          <p:nvPr/>
        </p:nvGrpSpPr>
        <p:grpSpPr>
          <a:xfrm>
            <a:off x="1403700" y="2175274"/>
            <a:ext cx="15500013" cy="7730287"/>
            <a:chOff x="0" y="-38100"/>
            <a:chExt cx="1776119" cy="2647268"/>
          </a:xfrm>
        </p:grpSpPr>
        <p:sp>
          <p:nvSpPr>
            <p:cNvPr id="264" name="Google Shape;264;g208dc553f57_0_116"/>
            <p:cNvSpPr/>
            <p:nvPr/>
          </p:nvSpPr>
          <p:spPr>
            <a:xfrm>
              <a:off x="0" y="0"/>
              <a:ext cx="1776119" cy="2609168"/>
            </a:xfrm>
            <a:custGeom>
              <a:rect b="b" l="l" r="r" t="t"/>
              <a:pathLst>
                <a:path extrusionOk="0" h="2609168" w="1776119">
                  <a:moveTo>
                    <a:pt x="58549" y="0"/>
                  </a:moveTo>
                  <a:lnTo>
                    <a:pt x="1717569" y="0"/>
                  </a:lnTo>
                  <a:cubicBezTo>
                    <a:pt x="1733098" y="0"/>
                    <a:pt x="1747990" y="6169"/>
                    <a:pt x="1758970" y="17149"/>
                  </a:cubicBezTo>
                  <a:cubicBezTo>
                    <a:pt x="1769950" y="28129"/>
                    <a:pt x="1776119" y="43021"/>
                    <a:pt x="1776119" y="58549"/>
                  </a:cubicBezTo>
                  <a:lnTo>
                    <a:pt x="1776119" y="2550619"/>
                  </a:lnTo>
                  <a:cubicBezTo>
                    <a:pt x="1776119" y="2582954"/>
                    <a:pt x="1749905" y="2609168"/>
                    <a:pt x="1717569" y="2609168"/>
                  </a:cubicBezTo>
                  <a:lnTo>
                    <a:pt x="58549" y="2609168"/>
                  </a:lnTo>
                  <a:cubicBezTo>
                    <a:pt x="43021" y="2609168"/>
                    <a:pt x="28129" y="2602999"/>
                    <a:pt x="17149" y="2592019"/>
                  </a:cubicBezTo>
                  <a:cubicBezTo>
                    <a:pt x="6169" y="2581039"/>
                    <a:pt x="0" y="2566147"/>
                    <a:pt x="0" y="2550619"/>
                  </a:cubicBezTo>
                  <a:lnTo>
                    <a:pt x="0" y="58549"/>
                  </a:lnTo>
                  <a:cubicBezTo>
                    <a:pt x="0" y="43021"/>
                    <a:pt x="6169" y="28129"/>
                    <a:pt x="17149" y="17149"/>
                  </a:cubicBezTo>
                  <a:cubicBezTo>
                    <a:pt x="28129" y="6169"/>
                    <a:pt x="43021" y="0"/>
                    <a:pt x="58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g208dc553f57_0_1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6" name="Google Shape;266;g208dc553f57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1924251" y="2196597"/>
            <a:ext cx="27069001" cy="7680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g208dc553f57_0_116"/>
          <p:cNvCxnSpPr/>
          <p:nvPr/>
        </p:nvCxnSpPr>
        <p:spPr>
          <a:xfrm>
            <a:off x="15925800" y="737764"/>
            <a:ext cx="596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8" name="Google Shape;268;g208dc553f57_0_116"/>
          <p:cNvSpPr txBox="1"/>
          <p:nvPr/>
        </p:nvSpPr>
        <p:spPr>
          <a:xfrm>
            <a:off x="1403700" y="687750"/>
            <a:ext cx="133608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Data Preparation / Cleaning</a:t>
            </a:r>
            <a:endParaRPr sz="8094">
              <a:solidFill>
                <a:srgbClr val="FFFFFF"/>
              </a:solidFill>
            </a:endParaRPr>
          </a:p>
        </p:txBody>
      </p:sp>
      <p:sp>
        <p:nvSpPr>
          <p:cNvPr id="269" name="Google Shape;269;g208dc553f57_0_116"/>
          <p:cNvSpPr txBox="1"/>
          <p:nvPr/>
        </p:nvSpPr>
        <p:spPr>
          <a:xfrm>
            <a:off x="2324389" y="2758225"/>
            <a:ext cx="91563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3">
                <a:solidFill>
                  <a:schemeClr val="dk1"/>
                </a:solidFill>
              </a:rPr>
              <a:t>Important things to highlight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g208dc553f57_0_116"/>
          <p:cNvSpPr txBox="1"/>
          <p:nvPr/>
        </p:nvSpPr>
        <p:spPr>
          <a:xfrm>
            <a:off x="2324400" y="3550100"/>
            <a:ext cx="51627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Under Description Column</a:t>
            </a:r>
            <a:br>
              <a:rPr lang="en-US" sz="2000">
                <a:latin typeface="Roboto"/>
                <a:ea typeface="Roboto"/>
                <a:cs typeface="Roboto"/>
                <a:sym typeface="Roboto"/>
              </a:rPr>
            </a:b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Drop Non-English Row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Encoding Correction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Remove “\n”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Lowercasing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Remove URL (http:\\...)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Remove Email (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info@...com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Remove Emoji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E.g. 😊, ➤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Remove Number + Word with Number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Expand Contraction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Remove Punctuation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Remove s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words (spaCy Library used)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Remove Spelling Error (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27078 Spelling Error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Lemmatization with Part-Of-Speech Tagging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g208dc553f57_0_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4803" y="4534803"/>
            <a:ext cx="1987177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08dc553f57_0_116"/>
          <p:cNvSpPr txBox="1"/>
          <p:nvPr/>
        </p:nvSpPr>
        <p:spPr>
          <a:xfrm>
            <a:off x="8480700" y="3957500"/>
            <a:ext cx="753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Multiple words joining in one. E.g. (rectificationConfigure) =&gt; </a:t>
            </a: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Performed</a:t>
            </a:r>
            <a:b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are words like IOS, spaCy and more which are related to IT term, which could bring useful meaning in the model.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g208dc553f57_0_116"/>
          <p:cNvCxnSpPr/>
          <p:nvPr/>
        </p:nvCxnSpPr>
        <p:spPr>
          <a:xfrm flipH="1" rot="10800000">
            <a:off x="6116950" y="6032675"/>
            <a:ext cx="225390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4" name="Google Shape;274;g208dc553f57_0_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5552" y="5324325"/>
            <a:ext cx="5460574" cy="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08dc553f57_0_116"/>
          <p:cNvSpPr txBox="1"/>
          <p:nvPr/>
        </p:nvSpPr>
        <p:spPr>
          <a:xfrm>
            <a:off x="8480700" y="4943400"/>
            <a:ext cx="54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Add Additional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Stop Words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added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08dc553f57_0_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5425" y="4280800"/>
            <a:ext cx="3146775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08dc553f57_0_1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55552" y="6511250"/>
            <a:ext cx="5460575" cy="298257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08dc553f57_0_116"/>
          <p:cNvSpPr txBox="1"/>
          <p:nvPr/>
        </p:nvSpPr>
        <p:spPr>
          <a:xfrm>
            <a:off x="8480700" y="6073338"/>
            <a:ext cx="54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Add Bag of IT term, to prevent it from classifying it as spelling error.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" name="Google Shape;279;g208dc553f57_0_116"/>
          <p:cNvCxnSpPr>
            <a:stCxn id="280" idx="3"/>
          </p:cNvCxnSpPr>
          <p:nvPr/>
        </p:nvCxnSpPr>
        <p:spPr>
          <a:xfrm flipH="1" rot="10800000">
            <a:off x="7242700" y="6718600"/>
            <a:ext cx="1202700" cy="5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0" name="Google Shape;280;g208dc553f57_0_1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91525" y="7013350"/>
            <a:ext cx="4451175" cy="4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08dc553f57_0_1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91527" y="7479850"/>
            <a:ext cx="3146775" cy="20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0B66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6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7623652" y="-1043063"/>
            <a:ext cx="15474081" cy="1547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 rot="10703464">
            <a:off x="6670985" y="-1512893"/>
            <a:ext cx="16413742" cy="164137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6"/>
          <p:cNvGrpSpPr/>
          <p:nvPr/>
        </p:nvGrpSpPr>
        <p:grpSpPr>
          <a:xfrm>
            <a:off x="1403700" y="2175275"/>
            <a:ext cx="16654668" cy="7730287"/>
            <a:chOff x="0" y="-38100"/>
            <a:chExt cx="1776119" cy="2647268"/>
          </a:xfrm>
        </p:grpSpPr>
        <p:sp>
          <p:nvSpPr>
            <p:cNvPr id="289" name="Google Shape;289;p6"/>
            <p:cNvSpPr/>
            <p:nvPr/>
          </p:nvSpPr>
          <p:spPr>
            <a:xfrm>
              <a:off x="0" y="0"/>
              <a:ext cx="1776119" cy="2609168"/>
            </a:xfrm>
            <a:custGeom>
              <a:rect b="b" l="l" r="r" t="t"/>
              <a:pathLst>
                <a:path extrusionOk="0" h="2609168" w="1776119">
                  <a:moveTo>
                    <a:pt x="58549" y="0"/>
                  </a:moveTo>
                  <a:lnTo>
                    <a:pt x="1717569" y="0"/>
                  </a:lnTo>
                  <a:cubicBezTo>
                    <a:pt x="1733098" y="0"/>
                    <a:pt x="1747990" y="6169"/>
                    <a:pt x="1758970" y="17149"/>
                  </a:cubicBezTo>
                  <a:cubicBezTo>
                    <a:pt x="1769950" y="28129"/>
                    <a:pt x="1776119" y="43021"/>
                    <a:pt x="1776119" y="58549"/>
                  </a:cubicBezTo>
                  <a:lnTo>
                    <a:pt x="1776119" y="2550619"/>
                  </a:lnTo>
                  <a:cubicBezTo>
                    <a:pt x="1776119" y="2582954"/>
                    <a:pt x="1749905" y="2609168"/>
                    <a:pt x="1717569" y="2609168"/>
                  </a:cubicBezTo>
                  <a:lnTo>
                    <a:pt x="58549" y="2609168"/>
                  </a:lnTo>
                  <a:cubicBezTo>
                    <a:pt x="43021" y="2609168"/>
                    <a:pt x="28129" y="2602999"/>
                    <a:pt x="17149" y="2592019"/>
                  </a:cubicBezTo>
                  <a:cubicBezTo>
                    <a:pt x="6169" y="2581039"/>
                    <a:pt x="0" y="2566147"/>
                    <a:pt x="0" y="2550619"/>
                  </a:cubicBezTo>
                  <a:lnTo>
                    <a:pt x="0" y="58549"/>
                  </a:lnTo>
                  <a:cubicBezTo>
                    <a:pt x="0" y="43021"/>
                    <a:pt x="6169" y="28129"/>
                    <a:pt x="17149" y="17149"/>
                  </a:cubicBezTo>
                  <a:cubicBezTo>
                    <a:pt x="28129" y="6169"/>
                    <a:pt x="43021" y="0"/>
                    <a:pt x="58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1" name="Google Shape;29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1924251" y="2196597"/>
            <a:ext cx="27069001" cy="7680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6"/>
          <p:cNvCxnSpPr/>
          <p:nvPr/>
        </p:nvCxnSpPr>
        <p:spPr>
          <a:xfrm>
            <a:off x="15925800" y="737764"/>
            <a:ext cx="596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3" name="Google Shape;293;p6"/>
          <p:cNvSpPr txBox="1"/>
          <p:nvPr/>
        </p:nvSpPr>
        <p:spPr>
          <a:xfrm>
            <a:off x="1403700" y="687750"/>
            <a:ext cx="114738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4">
                <a:solidFill>
                  <a:srgbClr val="FFFFFF"/>
                </a:solidFill>
              </a:rPr>
              <a:t>Data Understanding</a:t>
            </a:r>
            <a:endParaRPr sz="8094">
              <a:solidFill>
                <a:srgbClr val="FFFFFF"/>
              </a:solidFill>
            </a:endParaRPr>
          </a:p>
        </p:txBody>
      </p:sp>
      <p:sp>
        <p:nvSpPr>
          <p:cNvPr id="294" name="Google Shape;294;p6"/>
          <p:cNvSpPr txBox="1"/>
          <p:nvPr/>
        </p:nvSpPr>
        <p:spPr>
          <a:xfrm>
            <a:off x="2324400" y="3794925"/>
            <a:ext cx="49380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Understand Column and Data Type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(Only require the Label and Job Description to build multi-classification model.)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6"/>
          <p:cNvSpPr txBox="1"/>
          <p:nvPr/>
        </p:nvSpPr>
        <p:spPr>
          <a:xfrm>
            <a:off x="2324389" y="2758225"/>
            <a:ext cx="91563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3">
                <a:solidFill>
                  <a:schemeClr val="dk1"/>
                </a:solidFill>
              </a:rPr>
              <a:t>Important things to highlight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6"/>
          <p:cNvSpPr txBox="1"/>
          <p:nvPr/>
        </p:nvSpPr>
        <p:spPr>
          <a:xfrm>
            <a:off x="7793125" y="3694100"/>
            <a:ext cx="68454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for Missing Value =&gt; Bias / Inaccuracies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Found during modelling process after a empty space is stripped off, then pandas l considered it as null value. Drop row without description.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6"/>
          <p:cNvSpPr txBox="1"/>
          <p:nvPr/>
        </p:nvSpPr>
        <p:spPr>
          <a:xfrm>
            <a:off x="7793125" y="5056675"/>
            <a:ext cx="627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for Duplicate Value =&gt; Avoid Bias / Inefficiency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Consider to remove based on duplicate text.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6"/>
          <p:cNvSpPr txBox="1"/>
          <p:nvPr/>
        </p:nvSpPr>
        <p:spPr>
          <a:xfrm>
            <a:off x="2324400" y="4754225"/>
            <a:ext cx="51627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Under Description Column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Encoding Error (utf-8)) E.g.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accentureâ\x80\x99s, abilityâ\x80¢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Found backslash n  E.g. \n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URL (http:\\...)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Email (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info@...com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Emoji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E.g. 😊, ➤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Multiple words joining in one. E.g. (rectificationConfigure, recommendationsProviding)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Phone Number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Contraction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Punctuation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Spelling Error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Stopwords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Short-Term (JavaScript, HTML, UNIX, LINUX)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Multiple Language (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负责公司, リスク・コン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67 rows of non-english text out of 10000+ data =&gt; Consider to remove.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6"/>
          <p:cNvSpPr txBox="1"/>
          <p:nvPr/>
        </p:nvSpPr>
        <p:spPr>
          <a:xfrm>
            <a:off x="7793125" y="6074538"/>
            <a:ext cx="62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Evaluate Data Distribution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" name="Google Shape;300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76400" y="5965120"/>
            <a:ext cx="6143676" cy="379486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"/>
          <p:cNvSpPr txBox="1"/>
          <p:nvPr/>
        </p:nvSpPr>
        <p:spPr>
          <a:xfrm>
            <a:off x="7793125" y="6567150"/>
            <a:ext cx="3180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The highest percentage for software engineer with 28.7% and lowest data analyst of 21.6%.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For different of 7.1% I would consider it in my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acceptable range.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Avoid performing oversampling, increase chance of overfitting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Avoid undersampling as well, to prevent losing meaningful data in training model.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6"/>
          <p:cNvSpPr txBox="1"/>
          <p:nvPr/>
        </p:nvSpPr>
        <p:spPr>
          <a:xfrm>
            <a:off x="2324400" y="8848625"/>
            <a:ext cx="4683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Check for Outlier in “Label”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Is it only the 4 target job?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80700" y="5588500"/>
            <a:ext cx="43053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